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025" y="1464243"/>
            <a:ext cx="8997949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1650"/>
            <a:ext cx="9143999" cy="105727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8097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69">
                <a:moveTo>
                  <a:pt x="9143999" y="0"/>
                </a:moveTo>
                <a:lnTo>
                  <a:pt x="0" y="0"/>
                </a:lnTo>
                <a:lnTo>
                  <a:pt x="0" y="978788"/>
                </a:lnTo>
                <a:lnTo>
                  <a:pt x="9143999" y="978788"/>
                </a:lnTo>
                <a:lnTo>
                  <a:pt x="9143999" y="0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982854" y="2043994"/>
            <a:ext cx="6551930" cy="510540"/>
          </a:xfrm>
          <a:custGeom>
            <a:avLst/>
            <a:gdLst/>
            <a:ahLst/>
            <a:cxnLst/>
            <a:rect l="l" t="t" r="r" b="b"/>
            <a:pathLst>
              <a:path w="6551930" h="510539">
                <a:moveTo>
                  <a:pt x="6551553" y="0"/>
                </a:moveTo>
                <a:lnTo>
                  <a:pt x="0" y="0"/>
                </a:lnTo>
                <a:lnTo>
                  <a:pt x="0" y="510360"/>
                </a:lnTo>
                <a:lnTo>
                  <a:pt x="6551553" y="510360"/>
                </a:lnTo>
                <a:lnTo>
                  <a:pt x="655155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524"/>
            <a:ext cx="3057509" cy="514197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2"/>
            <a:ext cx="2957195" cy="5143500"/>
          </a:xfrm>
          <a:custGeom>
            <a:avLst/>
            <a:gdLst/>
            <a:ahLst/>
            <a:cxnLst/>
            <a:rect l="l" t="t" r="r" b="b"/>
            <a:pathLst>
              <a:path w="2957195" h="5143500">
                <a:moveTo>
                  <a:pt x="2956928" y="3289414"/>
                </a:moveTo>
                <a:lnTo>
                  <a:pt x="0" y="3289414"/>
                </a:lnTo>
                <a:lnTo>
                  <a:pt x="0" y="5143487"/>
                </a:lnTo>
                <a:lnTo>
                  <a:pt x="2956928" y="5143487"/>
                </a:lnTo>
                <a:lnTo>
                  <a:pt x="2956928" y="3289414"/>
                </a:lnTo>
                <a:close/>
              </a:path>
              <a:path w="2957195" h="5143500">
                <a:moveTo>
                  <a:pt x="2956928" y="0"/>
                </a:moveTo>
                <a:lnTo>
                  <a:pt x="0" y="0"/>
                </a:lnTo>
                <a:lnTo>
                  <a:pt x="0" y="1504810"/>
                </a:lnTo>
                <a:lnTo>
                  <a:pt x="2956928" y="1504810"/>
                </a:lnTo>
                <a:lnTo>
                  <a:pt x="2956928" y="0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1504819"/>
            <a:ext cx="2957195" cy="1784985"/>
          </a:xfrm>
          <a:custGeom>
            <a:avLst/>
            <a:gdLst/>
            <a:ahLst/>
            <a:cxnLst/>
            <a:rect l="l" t="t" r="r" b="b"/>
            <a:pathLst>
              <a:path w="2957195" h="1784985">
                <a:moveTo>
                  <a:pt x="2956940" y="0"/>
                </a:moveTo>
                <a:lnTo>
                  <a:pt x="0" y="0"/>
                </a:lnTo>
                <a:lnTo>
                  <a:pt x="0" y="1784603"/>
                </a:lnTo>
                <a:lnTo>
                  <a:pt x="2956940" y="1784603"/>
                </a:lnTo>
                <a:lnTo>
                  <a:pt x="2956940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69356" y="225992"/>
            <a:ext cx="1605286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2311" y="1359214"/>
            <a:ext cx="5199376" cy="169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5.jpg"/><Relationship Id="rId6" Type="http://schemas.openxmlformats.org/officeDocument/2006/relationships/image" Target="../media/image8.png"/><Relationship Id="rId7" Type="http://schemas.openxmlformats.org/officeDocument/2006/relationships/hyperlink" Target="http://www.intellipaat.com/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6.jpg"/><Relationship Id="rId6" Type="http://schemas.openxmlformats.org/officeDocument/2006/relationships/image" Target="../media/image8.png"/><Relationship Id="rId7" Type="http://schemas.openxmlformats.org/officeDocument/2006/relationships/hyperlink" Target="http://www.intellipaat.com/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hyperlink" Target="http://www.intellipaat.com/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hyperlink" Target="http://www.intellipaat.com/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7.jpg"/><Relationship Id="rId4" Type="http://schemas.openxmlformats.org/officeDocument/2006/relationships/image" Target="../media/image8.png"/><Relationship Id="rId5" Type="http://schemas.openxmlformats.org/officeDocument/2006/relationships/hyperlink" Target="http://www.intellipaat.com/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hyperlink" Target="http://www.intellipaat.com/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8.png"/><Relationship Id="rId7" Type="http://schemas.openxmlformats.org/officeDocument/2006/relationships/hyperlink" Target="http://www.intellipaat.com/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8.png"/><Relationship Id="rId16" Type="http://schemas.openxmlformats.org/officeDocument/2006/relationships/hyperlink" Target="http://www.intellipaat.com/" TargetMode="Externa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8.png"/><Relationship Id="rId20" Type="http://schemas.openxmlformats.org/officeDocument/2006/relationships/hyperlink" Target="http://www.intellipaat.com/" TargetMode="Externa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60.png"/><Relationship Id="rId8" Type="http://schemas.openxmlformats.org/officeDocument/2006/relationships/image" Target="../media/image35.png"/><Relationship Id="rId9" Type="http://schemas.openxmlformats.org/officeDocument/2006/relationships/image" Target="../media/image61.png"/><Relationship Id="rId10" Type="http://schemas.openxmlformats.org/officeDocument/2006/relationships/image" Target="../media/image37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hyperlink" Target="http://www.intellipaat.com/" TargetMode="Externa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32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1.png"/><Relationship Id="rId10" Type="http://schemas.openxmlformats.org/officeDocument/2006/relationships/image" Target="../media/image69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70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59.png"/><Relationship Id="rId5" Type="http://schemas.openxmlformats.org/officeDocument/2006/relationships/image" Target="../media/image32.png"/><Relationship Id="rId6" Type="http://schemas.openxmlformats.org/officeDocument/2006/relationships/image" Target="../media/image66.png"/><Relationship Id="rId7" Type="http://schemas.openxmlformats.org/officeDocument/2006/relationships/image" Target="../media/image72.png"/><Relationship Id="rId8" Type="http://schemas.openxmlformats.org/officeDocument/2006/relationships/image" Target="../media/image68.png"/><Relationship Id="rId9" Type="http://schemas.openxmlformats.org/officeDocument/2006/relationships/image" Target="../media/image61.png"/><Relationship Id="rId10" Type="http://schemas.openxmlformats.org/officeDocument/2006/relationships/image" Target="../media/image69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73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32.png"/><Relationship Id="rId5" Type="http://schemas.openxmlformats.org/officeDocument/2006/relationships/image" Target="../media/image66.png"/><Relationship Id="rId6" Type="http://schemas.openxmlformats.org/officeDocument/2006/relationships/image" Target="../media/image74.png"/><Relationship Id="rId7" Type="http://schemas.openxmlformats.org/officeDocument/2006/relationships/image" Target="../media/image68.png"/><Relationship Id="rId8" Type="http://schemas.openxmlformats.org/officeDocument/2006/relationships/image" Target="../media/image61.png"/><Relationship Id="rId9" Type="http://schemas.openxmlformats.org/officeDocument/2006/relationships/image" Target="../media/image69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59.png"/><Relationship Id="rId15" Type="http://schemas.openxmlformats.org/officeDocument/2006/relationships/image" Target="../media/image8.png"/><Relationship Id="rId16" Type="http://schemas.openxmlformats.org/officeDocument/2006/relationships/hyperlink" Target="http://www.intellipaat.com/" TargetMode="Externa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32.png"/><Relationship Id="rId6" Type="http://schemas.openxmlformats.org/officeDocument/2006/relationships/image" Target="../media/image66.png"/><Relationship Id="rId7" Type="http://schemas.openxmlformats.org/officeDocument/2006/relationships/image" Target="../media/image78.png"/><Relationship Id="rId8" Type="http://schemas.openxmlformats.org/officeDocument/2006/relationships/image" Target="../media/image68.png"/><Relationship Id="rId9" Type="http://schemas.openxmlformats.org/officeDocument/2006/relationships/image" Target="../media/image61.png"/><Relationship Id="rId10" Type="http://schemas.openxmlformats.org/officeDocument/2006/relationships/image" Target="../media/image69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79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32.png"/><Relationship Id="rId6" Type="http://schemas.openxmlformats.org/officeDocument/2006/relationships/image" Target="../media/image66.png"/><Relationship Id="rId7" Type="http://schemas.openxmlformats.org/officeDocument/2006/relationships/image" Target="../media/image80.png"/><Relationship Id="rId8" Type="http://schemas.openxmlformats.org/officeDocument/2006/relationships/image" Target="../media/image68.png"/><Relationship Id="rId9" Type="http://schemas.openxmlformats.org/officeDocument/2006/relationships/image" Target="../media/image61.png"/><Relationship Id="rId10" Type="http://schemas.openxmlformats.org/officeDocument/2006/relationships/image" Target="../media/image69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81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32.png"/><Relationship Id="rId6" Type="http://schemas.openxmlformats.org/officeDocument/2006/relationships/image" Target="../media/image66.png"/><Relationship Id="rId7" Type="http://schemas.openxmlformats.org/officeDocument/2006/relationships/image" Target="../media/image82.png"/><Relationship Id="rId8" Type="http://schemas.openxmlformats.org/officeDocument/2006/relationships/image" Target="../media/image68.png"/><Relationship Id="rId9" Type="http://schemas.openxmlformats.org/officeDocument/2006/relationships/image" Target="../media/image61.png"/><Relationship Id="rId10" Type="http://schemas.openxmlformats.org/officeDocument/2006/relationships/image" Target="../media/image83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84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5.png"/><Relationship Id="rId6" Type="http://schemas.openxmlformats.org/officeDocument/2006/relationships/image" Target="../media/image66.png"/><Relationship Id="rId7" Type="http://schemas.openxmlformats.org/officeDocument/2006/relationships/image" Target="../media/image86.png"/><Relationship Id="rId8" Type="http://schemas.openxmlformats.org/officeDocument/2006/relationships/image" Target="../media/image68.png"/><Relationship Id="rId9" Type="http://schemas.openxmlformats.org/officeDocument/2006/relationships/image" Target="../media/image61.png"/><Relationship Id="rId10" Type="http://schemas.openxmlformats.org/officeDocument/2006/relationships/image" Target="../media/image83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.png"/><Relationship Id="rId16" Type="http://schemas.openxmlformats.org/officeDocument/2006/relationships/hyperlink" Target="http://www.intellipaat.com/" TargetMode="Externa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Relationship Id="rId6" Type="http://schemas.openxmlformats.org/officeDocument/2006/relationships/image" Target="../media/image66.png"/><Relationship Id="rId7" Type="http://schemas.openxmlformats.org/officeDocument/2006/relationships/image" Target="../media/image90.png"/><Relationship Id="rId8" Type="http://schemas.openxmlformats.org/officeDocument/2006/relationships/image" Target="../media/image68.png"/><Relationship Id="rId9" Type="http://schemas.openxmlformats.org/officeDocument/2006/relationships/image" Target="../media/image61.png"/><Relationship Id="rId10" Type="http://schemas.openxmlformats.org/officeDocument/2006/relationships/image" Target="../media/image83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91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Relationship Id="rId6" Type="http://schemas.openxmlformats.org/officeDocument/2006/relationships/image" Target="../media/image66.png"/><Relationship Id="rId7" Type="http://schemas.openxmlformats.org/officeDocument/2006/relationships/image" Target="../media/image92.png"/><Relationship Id="rId8" Type="http://schemas.openxmlformats.org/officeDocument/2006/relationships/image" Target="../media/image68.png"/><Relationship Id="rId9" Type="http://schemas.openxmlformats.org/officeDocument/2006/relationships/image" Target="../media/image61.png"/><Relationship Id="rId10" Type="http://schemas.openxmlformats.org/officeDocument/2006/relationships/image" Target="../media/image83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91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Relationship Id="rId6" Type="http://schemas.openxmlformats.org/officeDocument/2006/relationships/image" Target="../media/image66.png"/><Relationship Id="rId7" Type="http://schemas.openxmlformats.org/officeDocument/2006/relationships/image" Target="../media/image93.png"/><Relationship Id="rId8" Type="http://schemas.openxmlformats.org/officeDocument/2006/relationships/image" Target="../media/image68.png"/><Relationship Id="rId9" Type="http://schemas.openxmlformats.org/officeDocument/2006/relationships/image" Target="../media/image61.png"/><Relationship Id="rId10" Type="http://schemas.openxmlformats.org/officeDocument/2006/relationships/image" Target="../media/image69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91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hyperlink" Target="http://www.intellipaat.com/" TargetMode="Externa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Relationship Id="rId6" Type="http://schemas.openxmlformats.org/officeDocument/2006/relationships/image" Target="../media/image66.png"/><Relationship Id="rId7" Type="http://schemas.openxmlformats.org/officeDocument/2006/relationships/image" Target="../media/image93.png"/><Relationship Id="rId8" Type="http://schemas.openxmlformats.org/officeDocument/2006/relationships/image" Target="../media/image68.png"/><Relationship Id="rId9" Type="http://schemas.openxmlformats.org/officeDocument/2006/relationships/image" Target="../media/image36.png"/><Relationship Id="rId10" Type="http://schemas.openxmlformats.org/officeDocument/2006/relationships/image" Target="../media/image69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91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Relationship Id="rId6" Type="http://schemas.openxmlformats.org/officeDocument/2006/relationships/image" Target="../media/image66.png"/><Relationship Id="rId7" Type="http://schemas.openxmlformats.org/officeDocument/2006/relationships/image" Target="../media/image93.png"/><Relationship Id="rId8" Type="http://schemas.openxmlformats.org/officeDocument/2006/relationships/image" Target="../media/image68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91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Relationship Id="rId6" Type="http://schemas.openxmlformats.org/officeDocument/2006/relationships/image" Target="../media/image66.png"/><Relationship Id="rId7" Type="http://schemas.openxmlformats.org/officeDocument/2006/relationships/image" Target="../media/image93.png"/><Relationship Id="rId8" Type="http://schemas.openxmlformats.org/officeDocument/2006/relationships/image" Target="../media/image68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91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Relationship Id="rId6" Type="http://schemas.openxmlformats.org/officeDocument/2006/relationships/image" Target="../media/image66.png"/><Relationship Id="rId7" Type="http://schemas.openxmlformats.org/officeDocument/2006/relationships/image" Target="../media/image93.png"/><Relationship Id="rId8" Type="http://schemas.openxmlformats.org/officeDocument/2006/relationships/image" Target="../media/image68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100.png"/><Relationship Id="rId15" Type="http://schemas.openxmlformats.org/officeDocument/2006/relationships/image" Target="../media/image8.png"/><Relationship Id="rId16" Type="http://schemas.openxmlformats.org/officeDocument/2006/relationships/hyperlink" Target="http://www.intellipaat.com/" TargetMode="Externa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Relationship Id="rId20" Type="http://schemas.openxmlformats.org/officeDocument/2006/relationships/image" Target="../media/image118.png"/><Relationship Id="rId21" Type="http://schemas.openxmlformats.org/officeDocument/2006/relationships/image" Target="../media/image119.png"/><Relationship Id="rId22" Type="http://schemas.openxmlformats.org/officeDocument/2006/relationships/image" Target="../media/image120.png"/><Relationship Id="rId23" Type="http://schemas.openxmlformats.org/officeDocument/2006/relationships/image" Target="../media/image121.png"/><Relationship Id="rId24" Type="http://schemas.openxmlformats.org/officeDocument/2006/relationships/image" Target="../media/image122.png"/><Relationship Id="rId25" Type="http://schemas.openxmlformats.org/officeDocument/2006/relationships/image" Target="../media/image123.png"/><Relationship Id="rId26" Type="http://schemas.openxmlformats.org/officeDocument/2006/relationships/image" Target="../media/image124.png"/><Relationship Id="rId27" Type="http://schemas.openxmlformats.org/officeDocument/2006/relationships/image" Target="../media/image8.png"/><Relationship Id="rId28" Type="http://schemas.openxmlformats.org/officeDocument/2006/relationships/hyperlink" Target="http://www.intellipaat.com/" TargetMode="Externa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8.png"/><Relationship Id="rId17" Type="http://schemas.openxmlformats.org/officeDocument/2006/relationships/hyperlink" Target="http://www.intellipaat.com/" TargetMode="Externa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jpg"/><Relationship Id="rId15" Type="http://schemas.openxmlformats.org/officeDocument/2006/relationships/image" Target="../media/image8.png"/><Relationship Id="rId16" Type="http://schemas.openxmlformats.org/officeDocument/2006/relationships/hyperlink" Target="http://www.intellipaat.com/" TargetMode="Externa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151.png"/><Relationship Id="rId8" Type="http://schemas.openxmlformats.org/officeDocument/2006/relationships/image" Target="../media/image68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152.png"/><Relationship Id="rId15" Type="http://schemas.openxmlformats.org/officeDocument/2006/relationships/image" Target="../media/image153.jpg"/><Relationship Id="rId16" Type="http://schemas.openxmlformats.org/officeDocument/2006/relationships/image" Target="../media/image8.png"/><Relationship Id="rId17" Type="http://schemas.openxmlformats.org/officeDocument/2006/relationships/hyperlink" Target="http://www.intellipaat.com/" TargetMode="Externa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8.png"/><Relationship Id="rId16" Type="http://schemas.openxmlformats.org/officeDocument/2006/relationships/hyperlink" Target="http://www.intellipaat.com/" TargetMode="Externa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85.png"/><Relationship Id="rId6" Type="http://schemas.openxmlformats.org/officeDocument/2006/relationships/image" Target="../media/image66.png"/><Relationship Id="rId7" Type="http://schemas.openxmlformats.org/officeDocument/2006/relationships/image" Target="../media/image151.png"/><Relationship Id="rId8" Type="http://schemas.openxmlformats.org/officeDocument/2006/relationships/image" Target="../media/image68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40.png"/><Relationship Id="rId14" Type="http://schemas.openxmlformats.org/officeDocument/2006/relationships/image" Target="../media/image152.png"/><Relationship Id="rId15" Type="http://schemas.openxmlformats.org/officeDocument/2006/relationships/image" Target="../media/image8.png"/><Relationship Id="rId16" Type="http://schemas.openxmlformats.org/officeDocument/2006/relationships/hyperlink" Target="http://www.intellipaat.com/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hyperlink" Target="http://www.intellipaat.com/" TargetMode="Externa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8.png"/><Relationship Id="rId16" Type="http://schemas.openxmlformats.org/officeDocument/2006/relationships/hyperlink" Target="http://www.intellipaat.com/" TargetMode="Externa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hyperlink" Target="http://www.intellipaat.com/" TargetMode="Externa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hyperlink" Target="http://www.intellipaat.com/" TargetMode="Externa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9.png"/><Relationship Id="rId16" Type="http://schemas.openxmlformats.org/officeDocument/2006/relationships/image" Target="../media/image8.png"/><Relationship Id="rId17" Type="http://schemas.openxmlformats.org/officeDocument/2006/relationships/hyperlink" Target="http://www.intellipaat.com/" TargetMode="Externa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hyperlink" Target="http://www.intellipaat.com/" TargetMode="Externa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8.png"/><Relationship Id="rId16" Type="http://schemas.openxmlformats.org/officeDocument/2006/relationships/hyperlink" Target="http://www.intellipaat.com/" TargetMode="Externa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45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llipaat.com/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8" Type="http://schemas.openxmlformats.org/officeDocument/2006/relationships/image" Target="../media/image17.jpg"/><Relationship Id="rId9" Type="http://schemas.openxmlformats.org/officeDocument/2006/relationships/image" Target="../media/image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55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69.jpg"/><Relationship Id="rId4" Type="http://schemas.openxmlformats.org/officeDocument/2006/relationships/image" Target="../media/image8.png"/><Relationship Id="rId5" Type="http://schemas.openxmlformats.org/officeDocument/2006/relationships/hyperlink" Target="http://www.intellipaat.com/" TargetMode="Externa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8.png"/><Relationship Id="rId11" Type="http://schemas.openxmlformats.org/officeDocument/2006/relationships/hyperlink" Target="http://www.intellipaat.com/" TargetMode="Externa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74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8.png"/><Relationship Id="rId11" Type="http://schemas.openxmlformats.org/officeDocument/2006/relationships/hyperlink" Target="http://www.intellipaat.com/" TargetMode="Externa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81.png"/><Relationship Id="rId4" Type="http://schemas.openxmlformats.org/officeDocument/2006/relationships/image" Target="../media/image280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75.png"/><Relationship Id="rId10" Type="http://schemas.openxmlformats.org/officeDocument/2006/relationships/image" Target="../media/image286.png"/><Relationship Id="rId11" Type="http://schemas.openxmlformats.org/officeDocument/2006/relationships/image" Target="../media/image276.png"/><Relationship Id="rId12" Type="http://schemas.openxmlformats.org/officeDocument/2006/relationships/image" Target="../media/image287.png"/><Relationship Id="rId13" Type="http://schemas.openxmlformats.org/officeDocument/2006/relationships/image" Target="../media/image8.png"/><Relationship Id="rId14" Type="http://schemas.openxmlformats.org/officeDocument/2006/relationships/hyperlink" Target="http://www.intellipaat.com/" TargetMode="Externa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86.png"/><Relationship Id="rId4" Type="http://schemas.openxmlformats.org/officeDocument/2006/relationships/image" Target="../media/image281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85.png"/><Relationship Id="rId9" Type="http://schemas.openxmlformats.org/officeDocument/2006/relationships/image" Target="../media/image275.png"/><Relationship Id="rId10" Type="http://schemas.openxmlformats.org/officeDocument/2006/relationships/image" Target="../media/image291.png"/><Relationship Id="rId11" Type="http://schemas.openxmlformats.org/officeDocument/2006/relationships/image" Target="../media/image276.png"/><Relationship Id="rId12" Type="http://schemas.openxmlformats.org/officeDocument/2006/relationships/image" Target="../media/image287.png"/><Relationship Id="rId13" Type="http://schemas.openxmlformats.org/officeDocument/2006/relationships/image" Target="../media/image8.png"/><Relationship Id="rId14" Type="http://schemas.openxmlformats.org/officeDocument/2006/relationships/hyperlink" Target="http://www.intellipaat.com/" TargetMode="Externa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91.png"/><Relationship Id="rId4" Type="http://schemas.openxmlformats.org/officeDocument/2006/relationships/image" Target="../media/image28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85.png"/><Relationship Id="rId9" Type="http://schemas.openxmlformats.org/officeDocument/2006/relationships/image" Target="../media/image275.png"/><Relationship Id="rId10" Type="http://schemas.openxmlformats.org/officeDocument/2006/relationships/image" Target="../media/image295.png"/><Relationship Id="rId11" Type="http://schemas.openxmlformats.org/officeDocument/2006/relationships/image" Target="../media/image276.png"/><Relationship Id="rId12" Type="http://schemas.openxmlformats.org/officeDocument/2006/relationships/image" Target="../media/image287.png"/><Relationship Id="rId13" Type="http://schemas.openxmlformats.org/officeDocument/2006/relationships/image" Target="../media/image296.png"/><Relationship Id="rId14" Type="http://schemas.openxmlformats.org/officeDocument/2006/relationships/image" Target="../media/image8.png"/><Relationship Id="rId15" Type="http://schemas.openxmlformats.org/officeDocument/2006/relationships/hyperlink" Target="http://www.intellipaat.com/" TargetMode="Externa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81.png"/><Relationship Id="rId4" Type="http://schemas.openxmlformats.org/officeDocument/2006/relationships/image" Target="../media/image287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285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8.png"/><Relationship Id="rId13" Type="http://schemas.openxmlformats.org/officeDocument/2006/relationships/hyperlink" Target="http://www.intellipaat.com/" TargetMode="Externa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03.png"/><Relationship Id="rId4" Type="http://schemas.openxmlformats.org/officeDocument/2006/relationships/image" Target="../media/image304.jpg"/><Relationship Id="rId5" Type="http://schemas.openxmlformats.org/officeDocument/2006/relationships/image" Target="../media/image8.png"/><Relationship Id="rId6" Type="http://schemas.openxmlformats.org/officeDocument/2006/relationships/hyperlink" Target="http://www.intellipaat.com/" TargetMode="Externa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hyperlink" Target="http://www.intellipaat.com/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llipaat.com/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hyperlink" Target="http://www.intellipaat.com/" TargetMode="Externa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05.png"/><Relationship Id="rId4" Type="http://schemas.openxmlformats.org/officeDocument/2006/relationships/hyperlink" Target="http://www.intellipaat.com/" TargetMode="Externa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23.jpg"/><Relationship Id="rId7" Type="http://schemas.openxmlformats.org/officeDocument/2006/relationships/image" Target="../media/image20.png"/><Relationship Id="rId8" Type="http://schemas.openxmlformats.org/officeDocument/2006/relationships/image" Target="../media/image8.png"/><Relationship Id="rId9" Type="http://schemas.openxmlformats.org/officeDocument/2006/relationships/hyperlink" Target="http://www.intellipaat.com/" TargetMode="Externa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6.png"/><Relationship Id="rId4" Type="http://schemas.openxmlformats.org/officeDocument/2006/relationships/image" Target="../media/image305.png"/><Relationship Id="rId5" Type="http://schemas.openxmlformats.org/officeDocument/2006/relationships/hyperlink" Target="http://www.intellipaat.com/" TargetMode="Externa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llipaat.com/" TargetMode="External"/><Relationship Id="rId3" Type="http://schemas.openxmlformats.org/officeDocument/2006/relationships/image" Target="../media/image307.jpg"/><Relationship Id="rId4" Type="http://schemas.openxmlformats.org/officeDocument/2006/relationships/image" Target="../media/image308.png"/><Relationship Id="rId5" Type="http://schemas.openxmlformats.org/officeDocument/2006/relationships/hyperlink" Target="mailto:sales@intellipaat.com" TargetMode="External"/><Relationship Id="rId6" Type="http://schemas.openxmlformats.org/officeDocument/2006/relationships/image" Target="../media/image309.jp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hyperlink" Target="http://www.intellipaat.com/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4.jpg"/><Relationship Id="rId6" Type="http://schemas.openxmlformats.org/officeDocument/2006/relationships/image" Target="../media/image8.png"/><Relationship Id="rId7" Type="http://schemas.openxmlformats.org/officeDocument/2006/relationships/hyperlink" Target="http://www.intellipaat.com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F0EFE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67476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1743075"/>
            <a:ext cx="9144000" cy="1114425"/>
            <a:chOff x="0" y="1743075"/>
            <a:chExt cx="9144000" cy="11144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43075"/>
              <a:ext cx="9143999" cy="11144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80975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3999" y="0"/>
                  </a:moveTo>
                  <a:lnTo>
                    <a:pt x="0" y="0"/>
                  </a:lnTo>
                  <a:lnTo>
                    <a:pt x="0" y="978788"/>
                  </a:lnTo>
                  <a:lnTo>
                    <a:pt x="9143999" y="978788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82854" y="2043994"/>
              <a:ext cx="5647690" cy="510540"/>
            </a:xfrm>
            <a:custGeom>
              <a:avLst/>
              <a:gdLst/>
              <a:ahLst/>
              <a:cxnLst/>
              <a:rect l="l" t="t" r="r" b="b"/>
              <a:pathLst>
                <a:path w="5647690" h="510539">
                  <a:moveTo>
                    <a:pt x="5647425" y="0"/>
                  </a:moveTo>
                  <a:lnTo>
                    <a:pt x="0" y="0"/>
                  </a:lnTo>
                  <a:lnTo>
                    <a:pt x="0" y="510360"/>
                  </a:lnTo>
                  <a:lnTo>
                    <a:pt x="5647425" y="510360"/>
                  </a:lnTo>
                  <a:lnTo>
                    <a:pt x="5647425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45386" y="2033267"/>
            <a:ext cx="472948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dirty="0" sz="27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5" b="1">
                <a:solidFill>
                  <a:srgbClr val="FFFFFF"/>
                </a:solidFill>
                <a:latin typeface="Arial"/>
                <a:cs typeface="Arial"/>
              </a:rPr>
              <a:t>Certification</a:t>
            </a:r>
            <a:r>
              <a:rPr dirty="0" sz="2750" spc="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2750" y="1343009"/>
              <a:ext cx="2381249" cy="38004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4538" y="1386200"/>
              <a:ext cx="2339461" cy="3757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057525" cy="5143500"/>
            <a:chOff x="0" y="0"/>
            <a:chExt cx="305752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4"/>
              <a:ext cx="3057509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2957195" cy="5143500"/>
            </a:xfrm>
            <a:custGeom>
              <a:avLst/>
              <a:gdLst/>
              <a:ahLst/>
              <a:cxnLst/>
              <a:rect l="l" t="t" r="r" b="b"/>
              <a:pathLst>
                <a:path w="2957195" h="5143500">
                  <a:moveTo>
                    <a:pt x="2956928" y="2731249"/>
                  </a:moveTo>
                  <a:lnTo>
                    <a:pt x="0" y="2731249"/>
                  </a:lnTo>
                  <a:lnTo>
                    <a:pt x="0" y="5143487"/>
                  </a:lnTo>
                  <a:lnTo>
                    <a:pt x="2956928" y="5143487"/>
                  </a:lnTo>
                  <a:lnTo>
                    <a:pt x="2956928" y="2731249"/>
                  </a:lnTo>
                  <a:close/>
                </a:path>
                <a:path w="2957195" h="5143500">
                  <a:moveTo>
                    <a:pt x="2956928" y="0"/>
                  </a:moveTo>
                  <a:lnTo>
                    <a:pt x="0" y="0"/>
                  </a:lnTo>
                  <a:lnTo>
                    <a:pt x="0" y="1504797"/>
                  </a:lnTo>
                  <a:lnTo>
                    <a:pt x="2956928" y="1504797"/>
                  </a:lnTo>
                  <a:lnTo>
                    <a:pt x="2956928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504806"/>
              <a:ext cx="2957195" cy="1226820"/>
            </a:xfrm>
            <a:custGeom>
              <a:avLst/>
              <a:gdLst/>
              <a:ahLst/>
              <a:cxnLst/>
              <a:rect l="l" t="t" r="r" b="b"/>
              <a:pathLst>
                <a:path w="2957195" h="1226820">
                  <a:moveTo>
                    <a:pt x="2956940" y="0"/>
                  </a:moveTo>
                  <a:lnTo>
                    <a:pt x="0" y="0"/>
                  </a:lnTo>
                  <a:lnTo>
                    <a:pt x="0" y="1226451"/>
                  </a:lnTo>
                  <a:lnTo>
                    <a:pt x="2956940" y="1226451"/>
                  </a:lnTo>
                  <a:lnTo>
                    <a:pt x="2956940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3025" y="1464243"/>
            <a:ext cx="2515870" cy="118618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dirty="0" sz="3950" spc="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9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2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144" y="57844"/>
            <a:ext cx="2912110" cy="3972560"/>
            <a:chOff x="16144" y="57844"/>
            <a:chExt cx="2912110" cy="39725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837" y="57844"/>
              <a:ext cx="1275969" cy="5103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144" y="3003804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10" h="450214">
                  <a:moveTo>
                    <a:pt x="2836783" y="0"/>
                  </a:moveTo>
                  <a:lnTo>
                    <a:pt x="74985" y="0"/>
                  </a:lnTo>
                  <a:lnTo>
                    <a:pt x="45799" y="5885"/>
                  </a:lnTo>
                  <a:lnTo>
                    <a:pt x="21964" y="21938"/>
                  </a:lnTo>
                  <a:lnTo>
                    <a:pt x="5893" y="45754"/>
                  </a:lnTo>
                  <a:lnTo>
                    <a:pt x="0" y="74925"/>
                  </a:lnTo>
                  <a:lnTo>
                    <a:pt x="0" y="374903"/>
                  </a:lnTo>
                  <a:lnTo>
                    <a:pt x="5893" y="404075"/>
                  </a:lnTo>
                  <a:lnTo>
                    <a:pt x="21964" y="427891"/>
                  </a:lnTo>
                  <a:lnTo>
                    <a:pt x="45799" y="443944"/>
                  </a:lnTo>
                  <a:lnTo>
                    <a:pt x="74985" y="449829"/>
                  </a:lnTo>
                  <a:lnTo>
                    <a:pt x="2836783" y="449829"/>
                  </a:lnTo>
                  <a:lnTo>
                    <a:pt x="2865975" y="443944"/>
                  </a:lnTo>
                  <a:lnTo>
                    <a:pt x="2889835" y="427891"/>
                  </a:lnTo>
                  <a:lnTo>
                    <a:pt x="2905933" y="404075"/>
                  </a:lnTo>
                  <a:lnTo>
                    <a:pt x="2911840" y="374903"/>
                  </a:lnTo>
                  <a:lnTo>
                    <a:pt x="2911840" y="74925"/>
                  </a:lnTo>
                  <a:lnTo>
                    <a:pt x="2905933" y="45754"/>
                  </a:lnTo>
                  <a:lnTo>
                    <a:pt x="2889835" y="21938"/>
                  </a:lnTo>
                  <a:lnTo>
                    <a:pt x="2865975" y="5885"/>
                  </a:lnTo>
                  <a:lnTo>
                    <a:pt x="283678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44" y="3580257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10" h="450214">
                  <a:moveTo>
                    <a:pt x="2836783" y="0"/>
                  </a:moveTo>
                  <a:lnTo>
                    <a:pt x="74985" y="0"/>
                  </a:lnTo>
                  <a:lnTo>
                    <a:pt x="45799" y="5885"/>
                  </a:lnTo>
                  <a:lnTo>
                    <a:pt x="21964" y="21938"/>
                  </a:lnTo>
                  <a:lnTo>
                    <a:pt x="5893" y="45754"/>
                  </a:lnTo>
                  <a:lnTo>
                    <a:pt x="0" y="74925"/>
                  </a:lnTo>
                  <a:lnTo>
                    <a:pt x="0" y="374891"/>
                  </a:lnTo>
                  <a:lnTo>
                    <a:pt x="5893" y="404080"/>
                  </a:lnTo>
                  <a:lnTo>
                    <a:pt x="21964" y="427920"/>
                  </a:lnTo>
                  <a:lnTo>
                    <a:pt x="45799" y="443995"/>
                  </a:lnTo>
                  <a:lnTo>
                    <a:pt x="74985" y="449890"/>
                  </a:lnTo>
                  <a:lnTo>
                    <a:pt x="2836783" y="449890"/>
                  </a:lnTo>
                  <a:lnTo>
                    <a:pt x="2865975" y="443995"/>
                  </a:lnTo>
                  <a:lnTo>
                    <a:pt x="2889835" y="427920"/>
                  </a:lnTo>
                  <a:lnTo>
                    <a:pt x="2905933" y="404080"/>
                  </a:lnTo>
                  <a:lnTo>
                    <a:pt x="2911840" y="374891"/>
                  </a:lnTo>
                  <a:lnTo>
                    <a:pt x="2911840" y="74925"/>
                  </a:lnTo>
                  <a:lnTo>
                    <a:pt x="2905933" y="45754"/>
                  </a:lnTo>
                  <a:lnTo>
                    <a:pt x="2889835" y="21938"/>
                  </a:lnTo>
                  <a:lnTo>
                    <a:pt x="2865975" y="5885"/>
                  </a:lnTo>
                  <a:lnTo>
                    <a:pt x="2836783" y="0"/>
                  </a:lnTo>
                  <a:close/>
                </a:path>
              </a:pathLst>
            </a:custGeom>
            <a:solidFill>
              <a:srgbClr val="F07F0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434336" y="429573"/>
            <a:ext cx="230632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650" spc="-3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Overlapping</a:t>
            </a:r>
            <a:r>
              <a:rPr dirty="0" u="heavy" sz="1650" spc="27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50" spc="-35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Clustering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98903" y="1059244"/>
            <a:ext cx="4887595" cy="139954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231775" indent="-219710">
              <a:lnSpc>
                <a:spcPct val="100000"/>
              </a:lnSpc>
              <a:spcBef>
                <a:spcPts val="1005"/>
              </a:spcBef>
              <a:buFont typeface="Wingdings"/>
              <a:buChar char=""/>
              <a:tabLst>
                <a:tab pos="231775" algn="l"/>
                <a:tab pos="232410" algn="l"/>
              </a:tabLst>
            </a:pP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Allows</a:t>
            </a:r>
            <a:r>
              <a:rPr dirty="0" sz="1500" spc="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dirty="0" sz="15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5">
                <a:solidFill>
                  <a:srgbClr val="595959"/>
                </a:solidFill>
                <a:latin typeface="Arial MT"/>
                <a:cs typeface="Arial MT"/>
              </a:rPr>
              <a:t>objects</a:t>
            </a:r>
            <a:r>
              <a:rPr dirty="0" sz="1500" spc="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15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5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5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5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grouped</a:t>
            </a:r>
            <a:r>
              <a:rPr dirty="0" sz="1500" spc="9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5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95959"/>
                </a:solidFill>
                <a:latin typeface="Arial MT"/>
                <a:cs typeface="Arial MT"/>
              </a:rPr>
              <a:t>2</a:t>
            </a:r>
            <a:r>
              <a:rPr dirty="0" sz="15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5">
                <a:solidFill>
                  <a:srgbClr val="595959"/>
                </a:solidFill>
                <a:latin typeface="Arial MT"/>
                <a:cs typeface="Arial MT"/>
              </a:rPr>
              <a:t>or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more</a:t>
            </a:r>
            <a:r>
              <a:rPr dirty="0" sz="15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clusters</a:t>
            </a:r>
            <a:endParaRPr sz="1500">
              <a:latin typeface="Arial MT"/>
              <a:cs typeface="Arial MT"/>
            </a:endParaRPr>
          </a:p>
          <a:p>
            <a:pPr marL="231775" indent="-219710">
              <a:lnSpc>
                <a:spcPct val="100000"/>
              </a:lnSpc>
              <a:spcBef>
                <a:spcPts val="905"/>
              </a:spcBef>
              <a:buFont typeface="Wingdings"/>
              <a:buChar char=""/>
              <a:tabLst>
                <a:tab pos="231775" algn="l"/>
                <a:tab pos="232410" algn="l"/>
              </a:tabLst>
            </a:pP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30">
                <a:solidFill>
                  <a:srgbClr val="595959"/>
                </a:solidFill>
                <a:latin typeface="Arial MT"/>
                <a:cs typeface="Arial MT"/>
              </a:rPr>
              <a:t>Example:</a:t>
            </a:r>
            <a:r>
              <a:rPr dirty="0" sz="1500" spc="2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45">
                <a:solidFill>
                  <a:srgbClr val="595959"/>
                </a:solidFill>
                <a:latin typeface="Arial MT"/>
                <a:cs typeface="Arial MT"/>
              </a:rPr>
              <a:t>Fuzzy/</a:t>
            </a:r>
            <a:r>
              <a:rPr dirty="0" sz="1500" spc="30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C-Means</a:t>
            </a:r>
            <a:r>
              <a:rPr dirty="0" sz="1500" spc="114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595959"/>
                </a:solidFill>
                <a:latin typeface="Arial MT"/>
                <a:cs typeface="Arial MT"/>
              </a:rPr>
              <a:t>Clustering</a:t>
            </a:r>
            <a:endParaRPr sz="1500">
              <a:latin typeface="Arial MT"/>
              <a:cs typeface="Arial MT"/>
            </a:endParaRPr>
          </a:p>
          <a:p>
            <a:pPr marL="231775" marR="99060" indent="-219710">
              <a:lnSpc>
                <a:spcPct val="150300"/>
              </a:lnSpc>
              <a:buFont typeface="Wingdings"/>
              <a:buChar char=""/>
              <a:tabLst>
                <a:tab pos="231775" algn="l"/>
                <a:tab pos="232410" algn="l"/>
              </a:tabLst>
            </a:pPr>
            <a:r>
              <a:rPr dirty="0" sz="1500" spc="15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500" spc="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50">
                <a:solidFill>
                  <a:srgbClr val="595959"/>
                </a:solidFill>
                <a:latin typeface="Arial MT"/>
                <a:cs typeface="Arial MT"/>
              </a:rPr>
              <a:t>Fuzzy</a:t>
            </a:r>
            <a:r>
              <a:rPr dirty="0" sz="15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clustering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every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dirty="0" sz="150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595959"/>
                </a:solidFill>
                <a:latin typeface="Arial MT"/>
                <a:cs typeface="Arial MT"/>
              </a:rPr>
              <a:t>belongs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15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500" spc="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every </a:t>
            </a:r>
            <a:r>
              <a:rPr dirty="0" sz="1500" spc="-40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7555" y="3078175"/>
            <a:ext cx="2044485" cy="155232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93361" y="3074985"/>
            <a:ext cx="2553335" cy="878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Exclusive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Overlapping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44" y="4156648"/>
            <a:ext cx="2912110" cy="450215"/>
          </a:xfrm>
          <a:custGeom>
            <a:avLst/>
            <a:gdLst/>
            <a:ahLst/>
            <a:cxnLst/>
            <a:rect l="l" t="t" r="r" b="b"/>
            <a:pathLst>
              <a:path w="2912110" h="450214">
                <a:moveTo>
                  <a:pt x="2836783" y="0"/>
                </a:moveTo>
                <a:lnTo>
                  <a:pt x="74985" y="0"/>
                </a:lnTo>
                <a:lnTo>
                  <a:pt x="45799" y="5893"/>
                </a:lnTo>
                <a:lnTo>
                  <a:pt x="21964" y="21964"/>
                </a:lnTo>
                <a:lnTo>
                  <a:pt x="5893" y="45800"/>
                </a:lnTo>
                <a:lnTo>
                  <a:pt x="0" y="74986"/>
                </a:lnTo>
                <a:lnTo>
                  <a:pt x="0" y="374952"/>
                </a:lnTo>
                <a:lnTo>
                  <a:pt x="5893" y="404141"/>
                </a:lnTo>
                <a:lnTo>
                  <a:pt x="21964" y="427981"/>
                </a:lnTo>
                <a:lnTo>
                  <a:pt x="45799" y="444056"/>
                </a:lnTo>
                <a:lnTo>
                  <a:pt x="74985" y="449951"/>
                </a:lnTo>
                <a:lnTo>
                  <a:pt x="2836783" y="449951"/>
                </a:lnTo>
                <a:lnTo>
                  <a:pt x="2865975" y="444056"/>
                </a:lnTo>
                <a:lnTo>
                  <a:pt x="2889835" y="427981"/>
                </a:lnTo>
                <a:lnTo>
                  <a:pt x="2905933" y="404141"/>
                </a:lnTo>
                <a:lnTo>
                  <a:pt x="2911840" y="374952"/>
                </a:lnTo>
                <a:lnTo>
                  <a:pt x="2911840" y="74986"/>
                </a:lnTo>
                <a:lnTo>
                  <a:pt x="2905933" y="45800"/>
                </a:lnTo>
                <a:lnTo>
                  <a:pt x="2889835" y="21964"/>
                </a:lnTo>
                <a:lnTo>
                  <a:pt x="2865975" y="5893"/>
                </a:lnTo>
                <a:lnTo>
                  <a:pt x="283678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02886" y="4251732"/>
            <a:ext cx="25247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dirty="0" sz="1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057525" cy="5143500"/>
            <a:chOff x="0" y="0"/>
            <a:chExt cx="305752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4"/>
              <a:ext cx="3057509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2957195" cy="5143500"/>
            </a:xfrm>
            <a:custGeom>
              <a:avLst/>
              <a:gdLst/>
              <a:ahLst/>
              <a:cxnLst/>
              <a:rect l="l" t="t" r="r" b="b"/>
              <a:pathLst>
                <a:path w="2957195" h="5143500">
                  <a:moveTo>
                    <a:pt x="2956928" y="2731249"/>
                  </a:moveTo>
                  <a:lnTo>
                    <a:pt x="0" y="2731249"/>
                  </a:lnTo>
                  <a:lnTo>
                    <a:pt x="0" y="5143487"/>
                  </a:lnTo>
                  <a:lnTo>
                    <a:pt x="2956928" y="5143487"/>
                  </a:lnTo>
                  <a:lnTo>
                    <a:pt x="2956928" y="2731249"/>
                  </a:lnTo>
                  <a:close/>
                </a:path>
                <a:path w="2957195" h="5143500">
                  <a:moveTo>
                    <a:pt x="2956928" y="0"/>
                  </a:moveTo>
                  <a:lnTo>
                    <a:pt x="0" y="0"/>
                  </a:lnTo>
                  <a:lnTo>
                    <a:pt x="0" y="1504797"/>
                  </a:lnTo>
                  <a:lnTo>
                    <a:pt x="2956928" y="1504797"/>
                  </a:lnTo>
                  <a:lnTo>
                    <a:pt x="2956928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504806"/>
              <a:ext cx="2957195" cy="1226820"/>
            </a:xfrm>
            <a:custGeom>
              <a:avLst/>
              <a:gdLst/>
              <a:ahLst/>
              <a:cxnLst/>
              <a:rect l="l" t="t" r="r" b="b"/>
              <a:pathLst>
                <a:path w="2957195" h="1226820">
                  <a:moveTo>
                    <a:pt x="2956940" y="0"/>
                  </a:moveTo>
                  <a:lnTo>
                    <a:pt x="0" y="0"/>
                  </a:lnTo>
                  <a:lnTo>
                    <a:pt x="0" y="1226451"/>
                  </a:lnTo>
                  <a:lnTo>
                    <a:pt x="2956940" y="1226451"/>
                  </a:lnTo>
                  <a:lnTo>
                    <a:pt x="2956940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515870" cy="1186180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dirty="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dirty="0" spc="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pc="-2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pc="-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pc="3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pc="-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pc="-2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6144" y="57844"/>
            <a:ext cx="9126220" cy="3972560"/>
            <a:chOff x="16144" y="57844"/>
            <a:chExt cx="9126220" cy="39725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837" y="57844"/>
              <a:ext cx="1275969" cy="5103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3681" y="899922"/>
              <a:ext cx="6098164" cy="27876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141" y="3003803"/>
              <a:ext cx="2912110" cy="1026794"/>
            </a:xfrm>
            <a:custGeom>
              <a:avLst/>
              <a:gdLst/>
              <a:ahLst/>
              <a:cxnLst/>
              <a:rect l="l" t="t" r="r" b="b"/>
              <a:pathLst>
                <a:path w="2912110" h="1026795">
                  <a:moveTo>
                    <a:pt x="2911843" y="651383"/>
                  </a:moveTo>
                  <a:lnTo>
                    <a:pt x="2905925" y="622211"/>
                  </a:lnTo>
                  <a:lnTo>
                    <a:pt x="2889834" y="598398"/>
                  </a:lnTo>
                  <a:lnTo>
                    <a:pt x="2865971" y="582345"/>
                  </a:lnTo>
                  <a:lnTo>
                    <a:pt x="2836786" y="576453"/>
                  </a:lnTo>
                  <a:lnTo>
                    <a:pt x="74980" y="576453"/>
                  </a:lnTo>
                  <a:lnTo>
                    <a:pt x="45796" y="582345"/>
                  </a:lnTo>
                  <a:lnTo>
                    <a:pt x="21958" y="598398"/>
                  </a:lnTo>
                  <a:lnTo>
                    <a:pt x="5892" y="622211"/>
                  </a:lnTo>
                  <a:lnTo>
                    <a:pt x="0" y="651383"/>
                  </a:lnTo>
                  <a:lnTo>
                    <a:pt x="0" y="951357"/>
                  </a:lnTo>
                  <a:lnTo>
                    <a:pt x="5892" y="980541"/>
                  </a:lnTo>
                  <a:lnTo>
                    <a:pt x="21958" y="1004379"/>
                  </a:lnTo>
                  <a:lnTo>
                    <a:pt x="45796" y="1020457"/>
                  </a:lnTo>
                  <a:lnTo>
                    <a:pt x="74980" y="1026350"/>
                  </a:lnTo>
                  <a:lnTo>
                    <a:pt x="2836786" y="1026350"/>
                  </a:lnTo>
                  <a:lnTo>
                    <a:pt x="2865971" y="1020457"/>
                  </a:lnTo>
                  <a:lnTo>
                    <a:pt x="2889834" y="1004379"/>
                  </a:lnTo>
                  <a:lnTo>
                    <a:pt x="2905925" y="980541"/>
                  </a:lnTo>
                  <a:lnTo>
                    <a:pt x="2911843" y="951357"/>
                  </a:lnTo>
                  <a:lnTo>
                    <a:pt x="2911843" y="651383"/>
                  </a:lnTo>
                  <a:close/>
                </a:path>
                <a:path w="2912110" h="1026795">
                  <a:moveTo>
                    <a:pt x="2911843" y="74930"/>
                  </a:moveTo>
                  <a:lnTo>
                    <a:pt x="2905925" y="45758"/>
                  </a:lnTo>
                  <a:lnTo>
                    <a:pt x="2889834" y="21945"/>
                  </a:lnTo>
                  <a:lnTo>
                    <a:pt x="2865971" y="5892"/>
                  </a:lnTo>
                  <a:lnTo>
                    <a:pt x="2836786" y="0"/>
                  </a:lnTo>
                  <a:lnTo>
                    <a:pt x="74980" y="0"/>
                  </a:lnTo>
                  <a:lnTo>
                    <a:pt x="45796" y="5892"/>
                  </a:lnTo>
                  <a:lnTo>
                    <a:pt x="21958" y="21945"/>
                  </a:lnTo>
                  <a:lnTo>
                    <a:pt x="5892" y="45758"/>
                  </a:lnTo>
                  <a:lnTo>
                    <a:pt x="0" y="74930"/>
                  </a:lnTo>
                  <a:lnTo>
                    <a:pt x="0" y="374904"/>
                  </a:lnTo>
                  <a:lnTo>
                    <a:pt x="5892" y="404088"/>
                  </a:lnTo>
                  <a:lnTo>
                    <a:pt x="21958" y="427901"/>
                  </a:lnTo>
                  <a:lnTo>
                    <a:pt x="45796" y="443953"/>
                  </a:lnTo>
                  <a:lnTo>
                    <a:pt x="74980" y="449834"/>
                  </a:lnTo>
                  <a:lnTo>
                    <a:pt x="2836786" y="449834"/>
                  </a:lnTo>
                  <a:lnTo>
                    <a:pt x="2865971" y="443953"/>
                  </a:lnTo>
                  <a:lnTo>
                    <a:pt x="2889834" y="427901"/>
                  </a:lnTo>
                  <a:lnTo>
                    <a:pt x="2905925" y="404088"/>
                  </a:lnTo>
                  <a:lnTo>
                    <a:pt x="2911843" y="374904"/>
                  </a:lnTo>
                  <a:lnTo>
                    <a:pt x="2911843" y="7493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93361" y="3074985"/>
            <a:ext cx="2553335" cy="878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Exclusive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Overlapping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144" y="4156648"/>
            <a:ext cx="2912110" cy="450215"/>
          </a:xfrm>
          <a:custGeom>
            <a:avLst/>
            <a:gdLst/>
            <a:ahLst/>
            <a:cxnLst/>
            <a:rect l="l" t="t" r="r" b="b"/>
            <a:pathLst>
              <a:path w="2912110" h="450214">
                <a:moveTo>
                  <a:pt x="2836783" y="0"/>
                </a:moveTo>
                <a:lnTo>
                  <a:pt x="74985" y="0"/>
                </a:lnTo>
                <a:lnTo>
                  <a:pt x="45799" y="5893"/>
                </a:lnTo>
                <a:lnTo>
                  <a:pt x="21964" y="21964"/>
                </a:lnTo>
                <a:lnTo>
                  <a:pt x="5893" y="45800"/>
                </a:lnTo>
                <a:lnTo>
                  <a:pt x="0" y="74986"/>
                </a:lnTo>
                <a:lnTo>
                  <a:pt x="0" y="374952"/>
                </a:lnTo>
                <a:lnTo>
                  <a:pt x="5893" y="404141"/>
                </a:lnTo>
                <a:lnTo>
                  <a:pt x="21964" y="427981"/>
                </a:lnTo>
                <a:lnTo>
                  <a:pt x="45799" y="444056"/>
                </a:lnTo>
                <a:lnTo>
                  <a:pt x="74985" y="449951"/>
                </a:lnTo>
                <a:lnTo>
                  <a:pt x="2836783" y="449951"/>
                </a:lnTo>
                <a:lnTo>
                  <a:pt x="2865975" y="444056"/>
                </a:lnTo>
                <a:lnTo>
                  <a:pt x="2889835" y="427981"/>
                </a:lnTo>
                <a:lnTo>
                  <a:pt x="2905933" y="404141"/>
                </a:lnTo>
                <a:lnTo>
                  <a:pt x="2911840" y="374952"/>
                </a:lnTo>
                <a:lnTo>
                  <a:pt x="2911840" y="74986"/>
                </a:lnTo>
                <a:lnTo>
                  <a:pt x="2905933" y="45800"/>
                </a:lnTo>
                <a:lnTo>
                  <a:pt x="2889835" y="21964"/>
                </a:lnTo>
                <a:lnTo>
                  <a:pt x="2865975" y="5893"/>
                </a:lnTo>
                <a:lnTo>
                  <a:pt x="283678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434336" y="429573"/>
            <a:ext cx="227774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650" spc="-3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Hierarchical</a:t>
            </a:r>
            <a:r>
              <a:rPr dirty="0" u="heavy" sz="1650" spc="24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50" spc="-35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Clustering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02886" y="4251732"/>
            <a:ext cx="25247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dirty="0" sz="1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6611" y="2033267"/>
            <a:ext cx="624459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r>
              <a:rPr dirty="0" sz="27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75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30" b="1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dirty="0" sz="27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" y="38201"/>
              <a:ext cx="1266822" cy="4447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47800"/>
              <a:ext cx="2009775" cy="36956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10796"/>
              <a:ext cx="1982852" cy="3632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9144000" cy="810260"/>
            <a:chOff x="0" y="3"/>
            <a:chExt cx="9144000" cy="810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9143999" cy="8081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"/>
              <a:ext cx="9144000" cy="771525"/>
            </a:xfrm>
            <a:custGeom>
              <a:avLst/>
              <a:gdLst/>
              <a:ahLst/>
              <a:cxnLst/>
              <a:rect l="l" t="t" r="r" b="b"/>
              <a:pathLst>
                <a:path w="9144000" h="771525">
                  <a:moveTo>
                    <a:pt x="9143999" y="0"/>
                  </a:moveTo>
                  <a:lnTo>
                    <a:pt x="0" y="0"/>
                  </a:lnTo>
                  <a:lnTo>
                    <a:pt x="0" y="771262"/>
                  </a:lnTo>
                  <a:lnTo>
                    <a:pt x="9143999" y="771262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26" y="50590"/>
              <a:ext cx="1275969" cy="5103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85818" y="184583"/>
              <a:ext cx="5647690" cy="402590"/>
            </a:xfrm>
            <a:custGeom>
              <a:avLst/>
              <a:gdLst/>
              <a:ahLst/>
              <a:cxnLst/>
              <a:rect l="l" t="t" r="r" b="b"/>
              <a:pathLst>
                <a:path w="5647690" h="402590">
                  <a:moveTo>
                    <a:pt x="5647456" y="0"/>
                  </a:moveTo>
                  <a:lnTo>
                    <a:pt x="0" y="0"/>
                  </a:lnTo>
                  <a:lnTo>
                    <a:pt x="0" y="402156"/>
                  </a:lnTo>
                  <a:lnTo>
                    <a:pt x="5647456" y="402156"/>
                  </a:lnTo>
                  <a:lnTo>
                    <a:pt x="5647456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80591" y="180018"/>
            <a:ext cx="4963160" cy="346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" b="1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dirty="0" sz="21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5" b="1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21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25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21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5" b="1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21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dirty="0" sz="21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1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476375"/>
            <a:ext cx="1983105" cy="3667125"/>
            <a:chOff x="0" y="1476375"/>
            <a:chExt cx="1983105" cy="36671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" y="1476375"/>
              <a:ext cx="1866900" cy="3667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10796"/>
              <a:ext cx="1982852" cy="36327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72311" y="1359214"/>
            <a:ext cx="5117465" cy="169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 b="1">
                <a:solidFill>
                  <a:srgbClr val="595959"/>
                </a:solidFill>
                <a:latin typeface="Arial"/>
                <a:cs typeface="Arial"/>
              </a:rPr>
              <a:t>U</a:t>
            </a: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nd</a:t>
            </a:r>
            <a:r>
              <a:rPr dirty="0" sz="2100" spc="25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dirty="0" sz="2100" spc="-45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2100" spc="-3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2100" spc="25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nd</a:t>
            </a:r>
            <a:r>
              <a:rPr dirty="0" sz="2100" spc="10" b="1">
                <a:solidFill>
                  <a:srgbClr val="595959"/>
                </a:solidFill>
                <a:latin typeface="Arial"/>
                <a:cs typeface="Arial"/>
              </a:rPr>
              <a:t>i</a:t>
            </a: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g</a:t>
            </a:r>
            <a:r>
              <a:rPr dirty="0" sz="2100" spc="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2100" spc="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–</a:t>
            </a:r>
            <a:r>
              <a:rPr dirty="0" sz="2100" spc="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100" spc="120" b="1">
                <a:solidFill>
                  <a:srgbClr val="595959"/>
                </a:solidFill>
                <a:latin typeface="Arial"/>
                <a:cs typeface="Arial"/>
              </a:rPr>
              <a:t>M</a:t>
            </a:r>
            <a:r>
              <a:rPr dirty="0" sz="2100" spc="25" b="1">
                <a:solidFill>
                  <a:srgbClr val="595959"/>
                </a:solidFill>
                <a:latin typeface="Arial"/>
                <a:cs typeface="Arial"/>
              </a:rPr>
              <a:t>ea</a:t>
            </a: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21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2100" spc="-20" b="1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dirty="0" sz="2100" spc="10" b="1">
                <a:solidFill>
                  <a:srgbClr val="595959"/>
                </a:solidFill>
                <a:latin typeface="Arial"/>
                <a:cs typeface="Arial"/>
              </a:rPr>
              <a:t>l</a:t>
            </a: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u</a:t>
            </a:r>
            <a:r>
              <a:rPr dirty="0" sz="2100" spc="-45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2100" spc="-3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2100" spc="25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dirty="0" sz="2100" spc="10" b="1">
                <a:solidFill>
                  <a:srgbClr val="595959"/>
                </a:solidFill>
                <a:latin typeface="Arial"/>
                <a:cs typeface="Arial"/>
              </a:rPr>
              <a:t>i</a:t>
            </a: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g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"/>
              <a:cs typeface="Arial"/>
            </a:endParaRPr>
          </a:p>
          <a:p>
            <a:pPr marL="628650" indent="-219710">
              <a:lnSpc>
                <a:spcPct val="100000"/>
              </a:lnSpc>
              <a:buFont typeface="Wingdings"/>
              <a:buChar char=""/>
              <a:tabLst>
                <a:tab pos="628015" algn="l"/>
                <a:tab pos="628650" algn="l"/>
              </a:tabLst>
            </a:pP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What</a:t>
            </a:r>
            <a:r>
              <a:rPr dirty="0" sz="14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400" spc="-6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K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 –</a:t>
            </a:r>
            <a:r>
              <a:rPr dirty="0" sz="1400" spc="-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Means</a:t>
            </a: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Clustering?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Wingdings"/>
              <a:buChar char=""/>
            </a:pPr>
            <a:endParaRPr sz="1400">
              <a:latin typeface="Arial MT"/>
              <a:cs typeface="Arial MT"/>
            </a:endParaRPr>
          </a:p>
          <a:p>
            <a:pPr marL="628650" indent="-21971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628015" algn="l"/>
                <a:tab pos="628650" algn="l"/>
              </a:tabLst>
            </a:pPr>
            <a:r>
              <a:rPr dirty="0" sz="1400" spc="100">
                <a:solidFill>
                  <a:srgbClr val="595959"/>
                </a:solidFill>
                <a:latin typeface="Arial MT"/>
                <a:cs typeface="Arial MT"/>
              </a:rPr>
              <a:t>W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h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e</a:t>
            </a:r>
            <a:r>
              <a:rPr dirty="0" sz="1400" spc="-25">
                <a:solidFill>
                  <a:srgbClr val="595959"/>
                </a:solidFill>
                <a:latin typeface="Arial MT"/>
                <a:cs typeface="Arial MT"/>
              </a:rPr>
              <a:t>r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e</a:t>
            </a:r>
            <a:r>
              <a:rPr dirty="0" sz="1400" spc="-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c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n</a:t>
            </a:r>
            <a:r>
              <a:rPr dirty="0" sz="1400" spc="-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o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u</a:t>
            </a:r>
            <a:r>
              <a:rPr dirty="0" sz="1400" spc="-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u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e</a:t>
            </a:r>
            <a:r>
              <a:rPr dirty="0" sz="1400" spc="-2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i</a:t>
            </a:r>
            <a:r>
              <a:rPr dirty="0" sz="1400" spc="-20">
                <a:solidFill>
                  <a:srgbClr val="595959"/>
                </a:solidFill>
                <a:latin typeface="Arial MT"/>
                <a:cs typeface="Arial MT"/>
              </a:rPr>
              <a:t>t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95959"/>
              </a:buClr>
              <a:buFont typeface="Wingdings"/>
              <a:buChar char=""/>
            </a:pPr>
            <a:endParaRPr sz="1450">
              <a:latin typeface="Arial MT"/>
              <a:cs typeface="Arial MT"/>
            </a:endParaRPr>
          </a:p>
          <a:p>
            <a:pPr marL="628650" indent="-219710">
              <a:lnSpc>
                <a:spcPct val="100000"/>
              </a:lnSpc>
              <a:buFont typeface="Wingdings"/>
              <a:buChar char=""/>
              <a:tabLst>
                <a:tab pos="628015" algn="l"/>
                <a:tab pos="628650" algn="l"/>
              </a:tabLst>
            </a:pPr>
            <a:r>
              <a:rPr dirty="0" sz="1400" spc="35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dirty="0" sz="1400" spc="-20">
                <a:solidFill>
                  <a:srgbClr val="595959"/>
                </a:solidFill>
                <a:latin typeface="Arial MT"/>
                <a:cs typeface="Arial MT"/>
              </a:rPr>
              <a:t>t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e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p</a:t>
            </a:r>
            <a:r>
              <a:rPr dirty="0" sz="1400" spc="-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b</a:t>
            </a: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dirty="0" sz="1400" spc="-1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dirty="0" sz="1400" spc="-20">
                <a:solidFill>
                  <a:srgbClr val="595959"/>
                </a:solidFill>
                <a:latin typeface="Arial MT"/>
                <a:cs typeface="Arial MT"/>
              </a:rPr>
              <a:t>t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e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p</a:t>
            </a:r>
            <a:r>
              <a:rPr dirty="0" sz="1400" spc="-2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c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l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c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u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l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400" spc="-20">
                <a:solidFill>
                  <a:srgbClr val="595959"/>
                </a:solidFill>
                <a:latin typeface="Arial MT"/>
                <a:cs typeface="Arial MT"/>
              </a:rPr>
              <a:t>t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i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o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n</a:t>
            </a:r>
            <a:r>
              <a:rPr dirty="0" sz="1400" spc="-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o</a:t>
            </a:r>
            <a:r>
              <a:rPr dirty="0" sz="1400" spc="5">
                <a:solidFill>
                  <a:srgbClr val="595959"/>
                </a:solidFill>
                <a:latin typeface="Arial MT"/>
                <a:cs typeface="Arial MT"/>
              </a:rPr>
              <a:t>f</a:t>
            </a:r>
            <a:r>
              <a:rPr dirty="0" sz="14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70">
                <a:solidFill>
                  <a:srgbClr val="595959"/>
                </a:solidFill>
                <a:latin typeface="Arial MT"/>
                <a:cs typeface="Arial MT"/>
              </a:rPr>
              <a:t>K</a:t>
            </a:r>
            <a:r>
              <a:rPr dirty="0" sz="1400" spc="-25">
                <a:solidFill>
                  <a:srgbClr val="595959"/>
                </a:solidFill>
                <a:latin typeface="Arial MT"/>
                <a:cs typeface="Arial MT"/>
              </a:rPr>
              <a:t>-</a:t>
            </a:r>
            <a:r>
              <a:rPr dirty="0" sz="1400" spc="-45">
                <a:solidFill>
                  <a:srgbClr val="595959"/>
                </a:solidFill>
                <a:latin typeface="Arial MT"/>
                <a:cs typeface="Arial MT"/>
              </a:rPr>
              <a:t>M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e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an</a:t>
            </a: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dirty="0" sz="1400" spc="5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595959"/>
                </a:solidFill>
                <a:latin typeface="Arial MT"/>
                <a:cs typeface="Arial MT"/>
              </a:rPr>
              <a:t>C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l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u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dirty="0" sz="1400" spc="-20">
                <a:solidFill>
                  <a:srgbClr val="595959"/>
                </a:solidFill>
                <a:latin typeface="Arial MT"/>
                <a:cs typeface="Arial MT"/>
              </a:rPr>
              <a:t>t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e</a:t>
            </a:r>
            <a:r>
              <a:rPr dirty="0" sz="1400" spc="-25">
                <a:solidFill>
                  <a:srgbClr val="595959"/>
                </a:solidFill>
                <a:latin typeface="Arial MT"/>
                <a:cs typeface="Arial MT"/>
              </a:rPr>
              <a:t>r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i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n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g</a:t>
            </a:r>
            <a:r>
              <a:rPr dirty="0" sz="1400" spc="-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35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l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go</a:t>
            </a:r>
            <a:r>
              <a:rPr dirty="0" sz="1400" spc="-25">
                <a:solidFill>
                  <a:srgbClr val="595959"/>
                </a:solidFill>
                <a:latin typeface="Arial MT"/>
                <a:cs typeface="Arial MT"/>
              </a:rPr>
              <a:t>r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i</a:t>
            </a:r>
            <a:r>
              <a:rPr dirty="0" sz="1400" spc="-20">
                <a:solidFill>
                  <a:srgbClr val="595959"/>
                </a:solidFill>
                <a:latin typeface="Arial MT"/>
                <a:cs typeface="Arial MT"/>
              </a:rPr>
              <a:t>t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h</a:t>
            </a:r>
            <a:r>
              <a:rPr dirty="0" sz="1400" spc="20">
                <a:solidFill>
                  <a:srgbClr val="595959"/>
                </a:solidFill>
                <a:latin typeface="Arial MT"/>
                <a:cs typeface="Arial MT"/>
              </a:rPr>
              <a:t>m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1831339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2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5" y="2141912"/>
            <a:ext cx="269621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17991" y="159821"/>
            <a:ext cx="5088890" cy="1400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8890">
              <a:lnSpc>
                <a:spcPct val="150300"/>
              </a:lnSpc>
              <a:spcBef>
                <a:spcPts val="95"/>
              </a:spcBef>
            </a:pPr>
            <a:r>
              <a:rPr dirty="0" sz="2000">
                <a:latin typeface="Arial MT"/>
                <a:cs typeface="Arial MT"/>
              </a:rPr>
              <a:t>“</a:t>
            </a:r>
            <a:r>
              <a:rPr dirty="0" sz="2000" spc="50" b="1">
                <a:solidFill>
                  <a:srgbClr val="095A81"/>
                </a:solidFill>
                <a:latin typeface="Arial"/>
                <a:cs typeface="Arial"/>
              </a:rPr>
              <a:t>K</a:t>
            </a:r>
            <a:r>
              <a:rPr dirty="0" sz="2000" b="1">
                <a:solidFill>
                  <a:srgbClr val="095A81"/>
                </a:solidFill>
                <a:latin typeface="Arial"/>
                <a:cs typeface="Arial"/>
              </a:rPr>
              <a:t>-</a:t>
            </a:r>
            <a:r>
              <a:rPr dirty="0" sz="2000" spc="-95" b="1">
                <a:solidFill>
                  <a:srgbClr val="095A81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095A81"/>
                </a:solidFill>
                <a:latin typeface="Arial"/>
                <a:cs typeface="Arial"/>
              </a:rPr>
              <a:t>ea</a:t>
            </a:r>
            <a:r>
              <a:rPr dirty="0" sz="2000" spc="50" b="1">
                <a:solidFill>
                  <a:srgbClr val="095A81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095A81"/>
                </a:solidFill>
                <a:latin typeface="Arial"/>
                <a:cs typeface="Arial"/>
              </a:rPr>
              <a:t>s</a:t>
            </a:r>
            <a:r>
              <a:rPr dirty="0" sz="2000" spc="-55">
                <a:solidFill>
                  <a:srgbClr val="095A81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latin typeface="Arial MT"/>
                <a:cs typeface="Arial MT"/>
              </a:rPr>
              <a:t>i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60">
                <a:latin typeface="Times New Roman"/>
                <a:cs typeface="Times New Roman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20">
                <a:latin typeface="Times New Roman"/>
                <a:cs typeface="Times New Roman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erin</a:t>
            </a:r>
            <a:r>
              <a:rPr dirty="0" sz="2000" spc="15">
                <a:latin typeface="Arial MT"/>
                <a:cs typeface="Arial MT"/>
              </a:rPr>
              <a:t>g</a:t>
            </a:r>
            <a:r>
              <a:rPr dirty="0" sz="2000" spc="-1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Arial MT"/>
                <a:cs typeface="Arial MT"/>
              </a:rPr>
              <a:t>algori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</a:t>
            </a:r>
            <a:r>
              <a:rPr dirty="0" sz="2000" spc="20">
                <a:latin typeface="Arial MT"/>
                <a:cs typeface="Arial MT"/>
              </a:rPr>
              <a:t>m</a:t>
            </a:r>
            <a:r>
              <a:rPr dirty="0" sz="2000" spc="-9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hi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h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15">
                <a:latin typeface="Arial MT"/>
                <a:cs typeface="Arial MT"/>
              </a:rPr>
              <a:t>focuses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grouping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similar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elements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data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poin</a:t>
            </a:r>
            <a:r>
              <a:rPr dirty="0" sz="2000" spc="3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lu</a:t>
            </a:r>
            <a:r>
              <a:rPr dirty="0" sz="2000" spc="40">
                <a:latin typeface="Arial MT"/>
                <a:cs typeface="Arial MT"/>
              </a:rPr>
              <a:t>st</a:t>
            </a:r>
            <a:r>
              <a:rPr dirty="0" sz="2000" spc="10">
                <a:latin typeface="Arial MT"/>
                <a:cs typeface="Arial MT"/>
              </a:rPr>
              <a:t>e</a:t>
            </a:r>
            <a:r>
              <a:rPr dirty="0" sz="2000" spc="-70">
                <a:latin typeface="Arial MT"/>
                <a:cs typeface="Arial MT"/>
              </a:rPr>
              <a:t>r</a:t>
            </a:r>
            <a:r>
              <a:rPr dirty="0" sz="2000" spc="-35">
                <a:latin typeface="Arial MT"/>
                <a:cs typeface="Arial MT"/>
              </a:rPr>
              <a:t>.</a:t>
            </a:r>
            <a:r>
              <a:rPr dirty="0" sz="2000" spc="10">
                <a:latin typeface="Arial MT"/>
                <a:cs typeface="Arial MT"/>
              </a:rPr>
              <a:t>”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5806" y="2069145"/>
            <a:ext cx="468376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" b="1">
                <a:latin typeface="Arial"/>
                <a:cs typeface="Arial"/>
              </a:rPr>
              <a:t>NOTE:</a:t>
            </a:r>
            <a:r>
              <a:rPr dirty="0" sz="1500" spc="-10" b="1">
                <a:latin typeface="Arial"/>
                <a:cs typeface="Arial"/>
              </a:rPr>
              <a:t> </a:t>
            </a:r>
            <a:r>
              <a:rPr dirty="0" sz="1500" spc="-25">
                <a:latin typeface="Arial MT"/>
                <a:cs typeface="Arial MT"/>
              </a:rPr>
              <a:t>‘K’</a:t>
            </a:r>
            <a:r>
              <a:rPr dirty="0" sz="1500" spc="-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in</a:t>
            </a:r>
            <a:r>
              <a:rPr dirty="0" sz="1500" spc="30">
                <a:latin typeface="Arial MT"/>
                <a:cs typeface="Arial MT"/>
              </a:rPr>
              <a:t> </a:t>
            </a:r>
            <a:r>
              <a:rPr dirty="0" sz="1500" spc="-15">
                <a:solidFill>
                  <a:srgbClr val="5F4778"/>
                </a:solidFill>
                <a:latin typeface="Arial MT"/>
                <a:cs typeface="Arial MT"/>
              </a:rPr>
              <a:t>K-Means</a:t>
            </a:r>
            <a:r>
              <a:rPr dirty="0" sz="1500" spc="114">
                <a:solidFill>
                  <a:srgbClr val="5F4778"/>
                </a:solidFill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represent</a:t>
            </a:r>
            <a:r>
              <a:rPr dirty="0" sz="1500" spc="6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45">
                <a:latin typeface="Arial MT"/>
                <a:cs typeface="Arial MT"/>
              </a:rPr>
              <a:t>number</a:t>
            </a:r>
            <a:r>
              <a:rPr dirty="0" sz="1500" spc="28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of</a:t>
            </a:r>
            <a:r>
              <a:rPr dirty="0" sz="1500" spc="-1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clusters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4468" y="2589162"/>
              <a:ext cx="2389170" cy="23350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880" y="204769"/>
              <a:ext cx="6175119" cy="41919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3057509" cy="5141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2"/>
              <a:ext cx="2957195" cy="5143500"/>
            </a:xfrm>
            <a:custGeom>
              <a:avLst/>
              <a:gdLst/>
              <a:ahLst/>
              <a:cxnLst/>
              <a:rect l="l" t="t" r="r" b="b"/>
              <a:pathLst>
                <a:path w="2957195" h="5143500">
                  <a:moveTo>
                    <a:pt x="2956928" y="3289414"/>
                  </a:moveTo>
                  <a:lnTo>
                    <a:pt x="0" y="3289414"/>
                  </a:lnTo>
                  <a:lnTo>
                    <a:pt x="0" y="5143487"/>
                  </a:lnTo>
                  <a:lnTo>
                    <a:pt x="2956928" y="5143487"/>
                  </a:lnTo>
                  <a:lnTo>
                    <a:pt x="2956928" y="3289414"/>
                  </a:lnTo>
                  <a:close/>
                </a:path>
                <a:path w="2957195" h="5143500">
                  <a:moveTo>
                    <a:pt x="2956928" y="0"/>
                  </a:moveTo>
                  <a:lnTo>
                    <a:pt x="0" y="0"/>
                  </a:lnTo>
                  <a:lnTo>
                    <a:pt x="0" y="1504810"/>
                  </a:lnTo>
                  <a:lnTo>
                    <a:pt x="2956928" y="1504810"/>
                  </a:lnTo>
                  <a:lnTo>
                    <a:pt x="2956928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504819"/>
              <a:ext cx="2957195" cy="1784985"/>
            </a:xfrm>
            <a:custGeom>
              <a:avLst/>
              <a:gdLst/>
              <a:ahLst/>
              <a:cxnLst/>
              <a:rect l="l" t="t" r="r" b="b"/>
              <a:pathLst>
                <a:path w="2957195" h="1784985">
                  <a:moveTo>
                    <a:pt x="2956940" y="0"/>
                  </a:moveTo>
                  <a:lnTo>
                    <a:pt x="0" y="0"/>
                  </a:lnTo>
                  <a:lnTo>
                    <a:pt x="0" y="1784603"/>
                  </a:lnTo>
                  <a:lnTo>
                    <a:pt x="2956940" y="1784603"/>
                  </a:lnTo>
                  <a:lnTo>
                    <a:pt x="2956940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1831339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2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025" y="2141912"/>
            <a:ext cx="269621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43605" y="4476114"/>
            <a:ext cx="151384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40" b="1">
                <a:solidFill>
                  <a:srgbClr val="595959"/>
                </a:solidFill>
                <a:latin typeface="Arial"/>
                <a:cs typeface="Arial"/>
              </a:rPr>
              <a:t>Pile</a:t>
            </a:r>
            <a:r>
              <a:rPr dirty="0" sz="1650" spc="8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650" spc="-20" b="1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650" spc="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650" spc="-30" b="1">
                <a:solidFill>
                  <a:srgbClr val="595959"/>
                </a:solidFill>
                <a:latin typeface="Arial"/>
                <a:cs typeface="Arial"/>
              </a:rPr>
              <a:t>Laundry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48385"/>
            <a:chOff x="0" y="0"/>
            <a:chExt cx="9144000" cy="1048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4"/>
              <a:ext cx="9143999" cy="10462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3999" y="0"/>
                  </a:moveTo>
                  <a:lnTo>
                    <a:pt x="0" y="0"/>
                  </a:lnTo>
                  <a:lnTo>
                    <a:pt x="0" y="978788"/>
                  </a:lnTo>
                  <a:lnTo>
                    <a:pt x="9143999" y="978788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48277" y="234235"/>
              <a:ext cx="5847080" cy="510540"/>
            </a:xfrm>
            <a:custGeom>
              <a:avLst/>
              <a:gdLst/>
              <a:ahLst/>
              <a:cxnLst/>
              <a:rect l="l" t="t" r="r" b="b"/>
              <a:pathLst>
                <a:path w="5847080" h="510540">
                  <a:moveTo>
                    <a:pt x="5846825" y="0"/>
                  </a:moveTo>
                  <a:lnTo>
                    <a:pt x="0" y="0"/>
                  </a:lnTo>
                  <a:lnTo>
                    <a:pt x="0" y="510360"/>
                  </a:lnTo>
                  <a:lnTo>
                    <a:pt x="5846825" y="510360"/>
                  </a:lnTo>
                  <a:lnTo>
                    <a:pt x="5846825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94892" y="219960"/>
            <a:ext cx="56553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3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275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275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75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35" b="1">
                <a:solidFill>
                  <a:srgbClr val="FFFFFF"/>
                </a:solidFill>
                <a:latin typeface="Arial"/>
                <a:cs typeface="Arial"/>
              </a:rPr>
              <a:t>K-Means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837" y="234232"/>
            <a:ext cx="1275969" cy="5103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079030"/>
            <a:ext cx="9143999" cy="20644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41409" y="1380169"/>
            <a:ext cx="2997200" cy="854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15">
                <a:solidFill>
                  <a:srgbClr val="595959"/>
                </a:solidFill>
                <a:latin typeface="Arial MT"/>
                <a:cs typeface="Arial MT"/>
              </a:rPr>
              <a:t>Behavioural</a:t>
            </a:r>
            <a:r>
              <a:rPr dirty="0" sz="1800" spc="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Segmentation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Wingdings"/>
              <a:buChar char=""/>
            </a:pPr>
            <a:endParaRPr sz="19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Inventory</a:t>
            </a:r>
            <a:r>
              <a:rPr dirty="0" sz="1800" spc="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Categorization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4637" y="1380173"/>
            <a:ext cx="3358515" cy="854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Sorting</a:t>
            </a:r>
            <a:r>
              <a:rPr dirty="0" sz="18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sensor</a:t>
            </a:r>
            <a:r>
              <a:rPr dirty="0" sz="1800" spc="-7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measurements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Wingdings"/>
              <a:buChar char=""/>
            </a:pPr>
            <a:endParaRPr sz="19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Detecting</a:t>
            </a:r>
            <a:r>
              <a:rPr dirty="0" sz="18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Arial MT"/>
                <a:cs typeface="Arial MT"/>
              </a:rPr>
              <a:t>bots</a:t>
            </a:r>
            <a:r>
              <a:rPr dirty="0" sz="1800" spc="-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Arial MT"/>
                <a:cs typeface="Arial MT"/>
              </a:rPr>
              <a:t>or</a:t>
            </a:r>
            <a:r>
              <a:rPr dirty="0" sz="18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anomalies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66865" y="1512570"/>
            <a:ext cx="5325110" cy="1878330"/>
            <a:chOff x="3666865" y="1512570"/>
            <a:chExt cx="5325110" cy="1878330"/>
          </a:xfrm>
        </p:grpSpPr>
        <p:sp>
          <p:nvSpPr>
            <p:cNvPr id="6" name="object 6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00743" y="3118866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250"/>
                  </a:moveTo>
                  <a:lnTo>
                    <a:pt x="8113" y="63063"/>
                  </a:lnTo>
                  <a:lnTo>
                    <a:pt x="30232" y="30243"/>
                  </a:lnTo>
                  <a:lnTo>
                    <a:pt x="63020" y="8114"/>
                  </a:lnTo>
                  <a:lnTo>
                    <a:pt x="103144" y="0"/>
                  </a:lnTo>
                  <a:lnTo>
                    <a:pt x="143333" y="8114"/>
                  </a:lnTo>
                  <a:lnTo>
                    <a:pt x="176147" y="30243"/>
                  </a:lnTo>
                  <a:lnTo>
                    <a:pt x="198269" y="63063"/>
                  </a:lnTo>
                  <a:lnTo>
                    <a:pt x="206380" y="103250"/>
                  </a:lnTo>
                  <a:lnTo>
                    <a:pt x="198269" y="143418"/>
                  </a:lnTo>
                  <a:lnTo>
                    <a:pt x="176147" y="176193"/>
                  </a:lnTo>
                  <a:lnTo>
                    <a:pt x="143333" y="198276"/>
                  </a:lnTo>
                  <a:lnTo>
                    <a:pt x="103144" y="206370"/>
                  </a:lnTo>
                  <a:lnTo>
                    <a:pt x="63020" y="198276"/>
                  </a:lnTo>
                  <a:lnTo>
                    <a:pt x="30232" y="176193"/>
                  </a:lnTo>
                  <a:lnTo>
                    <a:pt x="8113" y="143418"/>
                  </a:lnTo>
                  <a:lnTo>
                    <a:pt x="0" y="10325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89815" y="3015746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119"/>
                  </a:moveTo>
                  <a:lnTo>
                    <a:pt x="8111" y="63002"/>
                  </a:lnTo>
                  <a:lnTo>
                    <a:pt x="30232" y="30222"/>
                  </a:lnTo>
                  <a:lnTo>
                    <a:pt x="63046" y="8110"/>
                  </a:lnTo>
                  <a:lnTo>
                    <a:pt x="103235" y="0"/>
                  </a:lnTo>
                  <a:lnTo>
                    <a:pt x="143359" y="8110"/>
                  </a:lnTo>
                  <a:lnTo>
                    <a:pt x="176147" y="30222"/>
                  </a:lnTo>
                  <a:lnTo>
                    <a:pt x="198266" y="63002"/>
                  </a:lnTo>
                  <a:lnTo>
                    <a:pt x="206380" y="103119"/>
                  </a:lnTo>
                  <a:lnTo>
                    <a:pt x="198266" y="143307"/>
                  </a:lnTo>
                  <a:lnTo>
                    <a:pt x="176147" y="176127"/>
                  </a:lnTo>
                  <a:lnTo>
                    <a:pt x="143359" y="198256"/>
                  </a:lnTo>
                  <a:lnTo>
                    <a:pt x="103235" y="206370"/>
                  </a:lnTo>
                  <a:lnTo>
                    <a:pt x="63046" y="198256"/>
                  </a:lnTo>
                  <a:lnTo>
                    <a:pt x="30232" y="176127"/>
                  </a:lnTo>
                  <a:lnTo>
                    <a:pt x="8111" y="143307"/>
                  </a:lnTo>
                  <a:lnTo>
                    <a:pt x="0" y="103119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81849" y="2890016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119"/>
                  </a:moveTo>
                  <a:lnTo>
                    <a:pt x="8113" y="62952"/>
                  </a:lnTo>
                  <a:lnTo>
                    <a:pt x="30232" y="30177"/>
                  </a:lnTo>
                  <a:lnTo>
                    <a:pt x="63020" y="8094"/>
                  </a:lnTo>
                  <a:lnTo>
                    <a:pt x="103144" y="0"/>
                  </a:lnTo>
                  <a:lnTo>
                    <a:pt x="143320" y="8094"/>
                  </a:lnTo>
                  <a:lnTo>
                    <a:pt x="176136" y="30177"/>
                  </a:lnTo>
                  <a:lnTo>
                    <a:pt x="198264" y="62952"/>
                  </a:lnTo>
                  <a:lnTo>
                    <a:pt x="206380" y="103119"/>
                  </a:lnTo>
                  <a:lnTo>
                    <a:pt x="198264" y="143307"/>
                  </a:lnTo>
                  <a:lnTo>
                    <a:pt x="176136" y="176127"/>
                  </a:lnTo>
                  <a:lnTo>
                    <a:pt x="143320" y="198256"/>
                  </a:lnTo>
                  <a:lnTo>
                    <a:pt x="103144" y="206370"/>
                  </a:lnTo>
                  <a:lnTo>
                    <a:pt x="63020" y="198256"/>
                  </a:lnTo>
                  <a:lnTo>
                    <a:pt x="30232" y="176127"/>
                  </a:lnTo>
                  <a:lnTo>
                    <a:pt x="8113" y="143307"/>
                  </a:lnTo>
                  <a:lnTo>
                    <a:pt x="0" y="103119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91496" y="2802505"/>
              <a:ext cx="206375" cy="207010"/>
            </a:xfrm>
            <a:custGeom>
              <a:avLst/>
              <a:gdLst/>
              <a:ahLst/>
              <a:cxnLst/>
              <a:rect l="l" t="t" r="r" b="b"/>
              <a:pathLst>
                <a:path w="206375" h="207010">
                  <a:moveTo>
                    <a:pt x="0" y="103132"/>
                  </a:moveTo>
                  <a:lnTo>
                    <a:pt x="8091" y="63013"/>
                  </a:lnTo>
                  <a:lnTo>
                    <a:pt x="30171" y="30228"/>
                  </a:lnTo>
                  <a:lnTo>
                    <a:pt x="62943" y="8112"/>
                  </a:lnTo>
                  <a:lnTo>
                    <a:pt x="103113" y="0"/>
                  </a:lnTo>
                  <a:lnTo>
                    <a:pt x="143303" y="8112"/>
                  </a:lnTo>
                  <a:lnTo>
                    <a:pt x="176117" y="30228"/>
                  </a:lnTo>
                  <a:lnTo>
                    <a:pt x="198238" y="63013"/>
                  </a:lnTo>
                  <a:lnTo>
                    <a:pt x="206349" y="103132"/>
                  </a:lnTo>
                  <a:lnTo>
                    <a:pt x="198238" y="143319"/>
                  </a:lnTo>
                  <a:lnTo>
                    <a:pt x="176117" y="176139"/>
                  </a:lnTo>
                  <a:lnTo>
                    <a:pt x="143303" y="198268"/>
                  </a:lnTo>
                  <a:lnTo>
                    <a:pt x="103113" y="206383"/>
                  </a:lnTo>
                  <a:lnTo>
                    <a:pt x="62943" y="198268"/>
                  </a:lnTo>
                  <a:lnTo>
                    <a:pt x="30171" y="176139"/>
                  </a:lnTo>
                  <a:lnTo>
                    <a:pt x="8091" y="143319"/>
                  </a:lnTo>
                  <a:lnTo>
                    <a:pt x="0" y="103132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0369" y="2585335"/>
              <a:ext cx="206380" cy="2063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80369" y="2585335"/>
              <a:ext cx="206375" cy="207010"/>
            </a:xfrm>
            <a:custGeom>
              <a:avLst/>
              <a:gdLst/>
              <a:ahLst/>
              <a:cxnLst/>
              <a:rect l="l" t="t" r="r" b="b"/>
              <a:pathLst>
                <a:path w="206375" h="207010">
                  <a:moveTo>
                    <a:pt x="0" y="103250"/>
                  </a:moveTo>
                  <a:lnTo>
                    <a:pt x="8115" y="63063"/>
                  </a:lnTo>
                  <a:lnTo>
                    <a:pt x="30247" y="30243"/>
                  </a:lnTo>
                  <a:lnTo>
                    <a:pt x="63072" y="8114"/>
                  </a:lnTo>
                  <a:lnTo>
                    <a:pt x="103266" y="0"/>
                  </a:lnTo>
                  <a:lnTo>
                    <a:pt x="143385" y="8114"/>
                  </a:lnTo>
                  <a:lnTo>
                    <a:pt x="176162" y="30243"/>
                  </a:lnTo>
                  <a:lnTo>
                    <a:pt x="198270" y="63063"/>
                  </a:lnTo>
                  <a:lnTo>
                    <a:pt x="206380" y="103250"/>
                  </a:lnTo>
                  <a:lnTo>
                    <a:pt x="198270" y="143370"/>
                  </a:lnTo>
                  <a:lnTo>
                    <a:pt x="176162" y="176154"/>
                  </a:lnTo>
                  <a:lnTo>
                    <a:pt x="143385" y="198270"/>
                  </a:lnTo>
                  <a:lnTo>
                    <a:pt x="103266" y="206383"/>
                  </a:lnTo>
                  <a:lnTo>
                    <a:pt x="63072" y="198270"/>
                  </a:lnTo>
                  <a:lnTo>
                    <a:pt x="30247" y="176154"/>
                  </a:lnTo>
                  <a:lnTo>
                    <a:pt x="8115" y="143370"/>
                  </a:lnTo>
                  <a:lnTo>
                    <a:pt x="0" y="10325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869563" y="2482215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119"/>
                  </a:moveTo>
                  <a:lnTo>
                    <a:pt x="8091" y="62952"/>
                  </a:lnTo>
                  <a:lnTo>
                    <a:pt x="30171" y="30177"/>
                  </a:lnTo>
                  <a:lnTo>
                    <a:pt x="62943" y="8094"/>
                  </a:lnTo>
                  <a:lnTo>
                    <a:pt x="103113" y="0"/>
                  </a:lnTo>
                  <a:lnTo>
                    <a:pt x="143288" y="8094"/>
                  </a:lnTo>
                  <a:lnTo>
                    <a:pt x="176071" y="30177"/>
                  </a:lnTo>
                  <a:lnTo>
                    <a:pt x="198161" y="62952"/>
                  </a:lnTo>
                  <a:lnTo>
                    <a:pt x="206258" y="103119"/>
                  </a:lnTo>
                  <a:lnTo>
                    <a:pt x="198161" y="143312"/>
                  </a:lnTo>
                  <a:lnTo>
                    <a:pt x="176071" y="176132"/>
                  </a:lnTo>
                  <a:lnTo>
                    <a:pt x="143288" y="198257"/>
                  </a:lnTo>
                  <a:lnTo>
                    <a:pt x="103113" y="206370"/>
                  </a:lnTo>
                  <a:lnTo>
                    <a:pt x="62943" y="198257"/>
                  </a:lnTo>
                  <a:lnTo>
                    <a:pt x="30171" y="176132"/>
                  </a:lnTo>
                  <a:lnTo>
                    <a:pt x="8091" y="143312"/>
                  </a:lnTo>
                  <a:lnTo>
                    <a:pt x="0" y="103119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5633" y="2362331"/>
              <a:ext cx="206380" cy="20637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215633" y="2362331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119"/>
                  </a:moveTo>
                  <a:lnTo>
                    <a:pt x="8113" y="62952"/>
                  </a:lnTo>
                  <a:lnTo>
                    <a:pt x="30228" y="30177"/>
                  </a:lnTo>
                  <a:lnTo>
                    <a:pt x="63007" y="8094"/>
                  </a:lnTo>
                  <a:lnTo>
                    <a:pt x="103113" y="0"/>
                  </a:lnTo>
                  <a:lnTo>
                    <a:pt x="143307" y="8094"/>
                  </a:lnTo>
                  <a:lnTo>
                    <a:pt x="176132" y="30177"/>
                  </a:lnTo>
                  <a:lnTo>
                    <a:pt x="198264" y="62952"/>
                  </a:lnTo>
                  <a:lnTo>
                    <a:pt x="206380" y="103119"/>
                  </a:lnTo>
                  <a:lnTo>
                    <a:pt x="198264" y="143307"/>
                  </a:lnTo>
                  <a:lnTo>
                    <a:pt x="176132" y="176127"/>
                  </a:lnTo>
                  <a:lnTo>
                    <a:pt x="143307" y="198256"/>
                  </a:lnTo>
                  <a:lnTo>
                    <a:pt x="103113" y="206370"/>
                  </a:lnTo>
                  <a:lnTo>
                    <a:pt x="63007" y="198256"/>
                  </a:lnTo>
                  <a:lnTo>
                    <a:pt x="30228" y="176127"/>
                  </a:lnTo>
                  <a:lnTo>
                    <a:pt x="8113" y="143307"/>
                  </a:lnTo>
                  <a:lnTo>
                    <a:pt x="0" y="103119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610593" y="2224659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250"/>
                  </a:moveTo>
                  <a:lnTo>
                    <a:pt x="8096" y="63063"/>
                  </a:lnTo>
                  <a:lnTo>
                    <a:pt x="30186" y="30243"/>
                  </a:lnTo>
                  <a:lnTo>
                    <a:pt x="62969" y="8114"/>
                  </a:lnTo>
                  <a:lnTo>
                    <a:pt x="103144" y="0"/>
                  </a:lnTo>
                  <a:lnTo>
                    <a:pt x="143314" y="8114"/>
                  </a:lnTo>
                  <a:lnTo>
                    <a:pt x="176086" y="30243"/>
                  </a:lnTo>
                  <a:lnTo>
                    <a:pt x="198166" y="63063"/>
                  </a:lnTo>
                  <a:lnTo>
                    <a:pt x="206258" y="103250"/>
                  </a:lnTo>
                  <a:lnTo>
                    <a:pt x="198166" y="143418"/>
                  </a:lnTo>
                  <a:lnTo>
                    <a:pt x="176086" y="176193"/>
                  </a:lnTo>
                  <a:lnTo>
                    <a:pt x="143314" y="198276"/>
                  </a:lnTo>
                  <a:lnTo>
                    <a:pt x="103144" y="206370"/>
                  </a:lnTo>
                  <a:lnTo>
                    <a:pt x="62969" y="198276"/>
                  </a:lnTo>
                  <a:lnTo>
                    <a:pt x="30186" y="176193"/>
                  </a:lnTo>
                  <a:lnTo>
                    <a:pt x="8096" y="143418"/>
                  </a:lnTo>
                  <a:lnTo>
                    <a:pt x="0" y="10325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2641" y="1985010"/>
              <a:ext cx="206349" cy="20625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302641" y="1985010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113"/>
                  </a:moveTo>
                  <a:lnTo>
                    <a:pt x="8111" y="62943"/>
                  </a:lnTo>
                  <a:lnTo>
                    <a:pt x="30232" y="30171"/>
                  </a:lnTo>
                  <a:lnTo>
                    <a:pt x="63046" y="8091"/>
                  </a:lnTo>
                  <a:lnTo>
                    <a:pt x="103235" y="0"/>
                  </a:lnTo>
                  <a:lnTo>
                    <a:pt x="143354" y="8091"/>
                  </a:lnTo>
                  <a:lnTo>
                    <a:pt x="176132" y="30171"/>
                  </a:lnTo>
                  <a:lnTo>
                    <a:pt x="198240" y="62943"/>
                  </a:lnTo>
                  <a:lnTo>
                    <a:pt x="206349" y="103113"/>
                  </a:lnTo>
                  <a:lnTo>
                    <a:pt x="198240" y="143291"/>
                  </a:lnTo>
                  <a:lnTo>
                    <a:pt x="176132" y="176071"/>
                  </a:lnTo>
                  <a:lnTo>
                    <a:pt x="143354" y="198157"/>
                  </a:lnTo>
                  <a:lnTo>
                    <a:pt x="103235" y="206252"/>
                  </a:lnTo>
                  <a:lnTo>
                    <a:pt x="63046" y="198157"/>
                  </a:lnTo>
                  <a:lnTo>
                    <a:pt x="30232" y="176071"/>
                  </a:lnTo>
                  <a:lnTo>
                    <a:pt x="8111" y="143291"/>
                  </a:lnTo>
                  <a:lnTo>
                    <a:pt x="0" y="103113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5278" y="1867021"/>
              <a:ext cx="206380" cy="2063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05278" y="1867021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113"/>
                  </a:moveTo>
                  <a:lnTo>
                    <a:pt x="8111" y="63007"/>
                  </a:lnTo>
                  <a:lnTo>
                    <a:pt x="30232" y="30228"/>
                  </a:lnTo>
                  <a:lnTo>
                    <a:pt x="63046" y="8113"/>
                  </a:lnTo>
                  <a:lnTo>
                    <a:pt x="103235" y="0"/>
                  </a:lnTo>
                  <a:lnTo>
                    <a:pt x="143359" y="8113"/>
                  </a:lnTo>
                  <a:lnTo>
                    <a:pt x="176147" y="30228"/>
                  </a:lnTo>
                  <a:lnTo>
                    <a:pt x="198266" y="63007"/>
                  </a:lnTo>
                  <a:lnTo>
                    <a:pt x="206380" y="103113"/>
                  </a:lnTo>
                  <a:lnTo>
                    <a:pt x="198266" y="143307"/>
                  </a:lnTo>
                  <a:lnTo>
                    <a:pt x="176147" y="176132"/>
                  </a:lnTo>
                  <a:lnTo>
                    <a:pt x="143359" y="198264"/>
                  </a:lnTo>
                  <a:lnTo>
                    <a:pt x="103235" y="206380"/>
                  </a:lnTo>
                  <a:lnTo>
                    <a:pt x="63046" y="198264"/>
                  </a:lnTo>
                  <a:lnTo>
                    <a:pt x="30232" y="176132"/>
                  </a:lnTo>
                  <a:lnTo>
                    <a:pt x="8111" y="143307"/>
                  </a:lnTo>
                  <a:lnTo>
                    <a:pt x="0" y="103113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6953" y="1778630"/>
              <a:ext cx="206258" cy="20638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46953" y="1778630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113"/>
                  </a:moveTo>
                  <a:lnTo>
                    <a:pt x="8091" y="62956"/>
                  </a:lnTo>
                  <a:lnTo>
                    <a:pt x="30171" y="30182"/>
                  </a:lnTo>
                  <a:lnTo>
                    <a:pt x="62943" y="8096"/>
                  </a:lnTo>
                  <a:lnTo>
                    <a:pt x="103113" y="0"/>
                  </a:lnTo>
                  <a:lnTo>
                    <a:pt x="143288" y="8096"/>
                  </a:lnTo>
                  <a:lnTo>
                    <a:pt x="176071" y="30182"/>
                  </a:lnTo>
                  <a:lnTo>
                    <a:pt x="198161" y="62956"/>
                  </a:lnTo>
                  <a:lnTo>
                    <a:pt x="206258" y="103113"/>
                  </a:lnTo>
                  <a:lnTo>
                    <a:pt x="198161" y="143307"/>
                  </a:lnTo>
                  <a:lnTo>
                    <a:pt x="176071" y="176132"/>
                  </a:lnTo>
                  <a:lnTo>
                    <a:pt x="143288" y="198264"/>
                  </a:lnTo>
                  <a:lnTo>
                    <a:pt x="103113" y="206380"/>
                  </a:lnTo>
                  <a:lnTo>
                    <a:pt x="62943" y="198264"/>
                  </a:lnTo>
                  <a:lnTo>
                    <a:pt x="30171" y="176132"/>
                  </a:lnTo>
                  <a:lnTo>
                    <a:pt x="8091" y="143307"/>
                  </a:lnTo>
                  <a:lnTo>
                    <a:pt x="0" y="103113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4209" y="1660641"/>
              <a:ext cx="206380" cy="2063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204209" y="1660641"/>
              <a:ext cx="206375" cy="206375"/>
            </a:xfrm>
            <a:custGeom>
              <a:avLst/>
              <a:gdLst/>
              <a:ahLst/>
              <a:cxnLst/>
              <a:rect l="l" t="t" r="r" b="b"/>
              <a:pathLst>
                <a:path w="206375" h="206375">
                  <a:moveTo>
                    <a:pt x="0" y="103266"/>
                  </a:moveTo>
                  <a:lnTo>
                    <a:pt x="8111" y="63072"/>
                  </a:lnTo>
                  <a:lnTo>
                    <a:pt x="30232" y="30247"/>
                  </a:lnTo>
                  <a:lnTo>
                    <a:pt x="63046" y="8115"/>
                  </a:lnTo>
                  <a:lnTo>
                    <a:pt x="103235" y="0"/>
                  </a:lnTo>
                  <a:lnTo>
                    <a:pt x="143410" y="8115"/>
                  </a:lnTo>
                  <a:lnTo>
                    <a:pt x="176193" y="30247"/>
                  </a:lnTo>
                  <a:lnTo>
                    <a:pt x="198283" y="63072"/>
                  </a:lnTo>
                  <a:lnTo>
                    <a:pt x="206380" y="103266"/>
                  </a:lnTo>
                  <a:lnTo>
                    <a:pt x="198283" y="143372"/>
                  </a:lnTo>
                  <a:lnTo>
                    <a:pt x="176193" y="176151"/>
                  </a:lnTo>
                  <a:lnTo>
                    <a:pt x="143410" y="198266"/>
                  </a:lnTo>
                  <a:lnTo>
                    <a:pt x="103235" y="206380"/>
                  </a:lnTo>
                  <a:lnTo>
                    <a:pt x="63046" y="198266"/>
                  </a:lnTo>
                  <a:lnTo>
                    <a:pt x="30232" y="176151"/>
                  </a:lnTo>
                  <a:lnTo>
                    <a:pt x="8111" y="143372"/>
                  </a:lnTo>
                  <a:lnTo>
                    <a:pt x="0" y="103266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075559" y="3563936"/>
            <a:ext cx="16992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dirty="0" sz="1200" spc="-7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200" spc="-8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Clusters</a:t>
            </a:r>
            <a:r>
              <a:rPr dirty="0" sz="1200" spc="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08060" y="1096883"/>
            <a:ext cx="5735955" cy="4046854"/>
            <a:chOff x="3408060" y="1096883"/>
            <a:chExt cx="5735955" cy="4046854"/>
          </a:xfrm>
        </p:grpSpPr>
        <p:sp>
          <p:nvSpPr>
            <p:cNvPr id="6" name="object 6"/>
            <p:cNvSpPr/>
            <p:nvPr/>
          </p:nvSpPr>
          <p:spPr>
            <a:xfrm>
              <a:off x="3446160" y="1134983"/>
              <a:ext cx="5248910" cy="1802764"/>
            </a:xfrm>
            <a:custGeom>
              <a:avLst/>
              <a:gdLst/>
              <a:ahLst/>
              <a:cxnLst/>
              <a:rect l="l" t="t" r="r" b="b"/>
              <a:pathLst>
                <a:path w="5248909" h="1802764">
                  <a:moveTo>
                    <a:pt x="0" y="1802145"/>
                  </a:moveTo>
                  <a:lnTo>
                    <a:pt x="5248655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1938" y="270332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1101" y="2600075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3044" y="2474345"/>
              <a:ext cx="206349" cy="206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2659" y="2386833"/>
              <a:ext cx="206380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1686" y="2169663"/>
              <a:ext cx="206380" cy="20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0727" y="2066544"/>
              <a:ext cx="206380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6950" y="1946666"/>
              <a:ext cx="206227" cy="2063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1788" y="1809109"/>
              <a:ext cx="206380" cy="2063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3927" y="1569323"/>
              <a:ext cx="206380" cy="2063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6563" y="1451366"/>
              <a:ext cx="206380" cy="2063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8117" y="1362974"/>
              <a:ext cx="206380" cy="2063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45495" y="1244986"/>
              <a:ext cx="206380" cy="2063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06702" y="2838390"/>
              <a:ext cx="108584" cy="10845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3812" y="2961834"/>
              <a:ext cx="188594" cy="18846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62225" y="3132641"/>
              <a:ext cx="2257782" cy="15771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6563" y="1982955"/>
              <a:ext cx="1797435" cy="316054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68549" y="825433"/>
            <a:ext cx="18891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dirty="0" sz="12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200" spc="-7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Clusters,</a:t>
            </a:r>
            <a:r>
              <a:rPr dirty="0" sz="12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2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20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47518" y="130226"/>
            <a:ext cx="3741420" cy="18865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9550" marR="248920" indent="-172085">
              <a:lnSpc>
                <a:spcPct val="150700"/>
              </a:lnSpc>
              <a:spcBef>
                <a:spcPts val="135"/>
              </a:spcBef>
              <a:buFont typeface="Wingdings"/>
              <a:buChar char=""/>
              <a:tabLst>
                <a:tab pos="210185" algn="l"/>
              </a:tabLst>
            </a:pP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Step</a:t>
            </a: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1: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>
                <a:latin typeface="Arial MT"/>
                <a:cs typeface="Arial MT"/>
              </a:rPr>
              <a:t>Select</a:t>
            </a:r>
            <a:r>
              <a:rPr dirty="0" sz="1350">
                <a:latin typeface="Arial MT"/>
                <a:cs typeface="Arial MT"/>
              </a:rPr>
              <a:t> the</a:t>
            </a:r>
            <a:r>
              <a:rPr dirty="0" sz="1350">
                <a:latin typeface="Arial MT"/>
                <a:cs typeface="Arial MT"/>
              </a:rPr>
              <a:t> </a:t>
            </a:r>
            <a:r>
              <a:rPr dirty="0" sz="1350" spc="-15">
                <a:latin typeface="Arial MT"/>
                <a:cs typeface="Arial MT"/>
              </a:rPr>
              <a:t>number</a:t>
            </a:r>
            <a:r>
              <a:rPr dirty="0" sz="1350" spc="-15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of</a:t>
            </a:r>
            <a:r>
              <a:rPr dirty="0" sz="1350" spc="-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clusters</a:t>
            </a:r>
            <a:r>
              <a:rPr dirty="0" sz="1350">
                <a:latin typeface="Arial MT"/>
                <a:cs typeface="Arial MT"/>
              </a:rPr>
              <a:t> to</a:t>
            </a:r>
            <a:r>
              <a:rPr dirty="0" sz="1350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be </a:t>
            </a:r>
            <a:r>
              <a:rPr dirty="0" sz="1350" spc="-365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identified,</a:t>
            </a:r>
            <a:r>
              <a:rPr dirty="0" sz="1350" spc="-5">
                <a:latin typeface="Arial MT"/>
                <a:cs typeface="Arial MT"/>
              </a:rPr>
              <a:t> i.e</a:t>
            </a:r>
            <a:r>
              <a:rPr dirty="0" sz="1350" spc="-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select</a:t>
            </a:r>
            <a:r>
              <a:rPr dirty="0" sz="1350">
                <a:latin typeface="Arial MT"/>
                <a:cs typeface="Arial MT"/>
              </a:rPr>
              <a:t> a</a:t>
            </a:r>
            <a:r>
              <a:rPr dirty="0" sz="1350">
                <a:latin typeface="Arial MT"/>
                <a:cs typeface="Arial MT"/>
              </a:rPr>
              <a:t> value</a:t>
            </a:r>
            <a:r>
              <a:rPr dirty="0" sz="1350">
                <a:latin typeface="Arial MT"/>
                <a:cs typeface="Arial MT"/>
              </a:rPr>
              <a:t> for</a:t>
            </a:r>
            <a:r>
              <a:rPr dirty="0" sz="1350">
                <a:latin typeface="Arial MT"/>
                <a:cs typeface="Arial MT"/>
              </a:rPr>
              <a:t> K</a:t>
            </a:r>
            <a:r>
              <a:rPr dirty="0" sz="1350">
                <a:latin typeface="Arial MT"/>
                <a:cs typeface="Arial MT"/>
              </a:rPr>
              <a:t> </a:t>
            </a:r>
            <a:r>
              <a:rPr dirty="0" sz="1350" spc="15">
                <a:latin typeface="Arial MT"/>
                <a:cs typeface="Arial MT"/>
              </a:rPr>
              <a:t>=3</a:t>
            </a:r>
            <a:r>
              <a:rPr dirty="0" sz="1350" spc="15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in</a:t>
            </a:r>
            <a:r>
              <a:rPr dirty="0" sz="1350" spc="-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this </a:t>
            </a:r>
            <a:r>
              <a:rPr dirty="0" sz="1350" spc="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case</a:t>
            </a:r>
            <a:endParaRPr sz="1350">
              <a:latin typeface="Arial MT"/>
              <a:cs typeface="Arial MT"/>
            </a:endParaRPr>
          </a:p>
          <a:p>
            <a:pPr marL="209550" indent="-172085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210185" algn="l"/>
              </a:tabLst>
            </a:pP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Step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2: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15">
                <a:latin typeface="Arial MT"/>
                <a:cs typeface="Arial MT"/>
              </a:rPr>
              <a:t>Randomly</a:t>
            </a:r>
            <a:r>
              <a:rPr dirty="0" sz="1350" spc="70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select</a:t>
            </a:r>
            <a:r>
              <a:rPr dirty="0" sz="1350" spc="-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3</a:t>
            </a:r>
            <a:r>
              <a:rPr dirty="0" sz="1350" spc="-5">
                <a:latin typeface="Arial MT"/>
                <a:cs typeface="Arial MT"/>
              </a:rPr>
              <a:t> distinct</a:t>
            </a:r>
            <a:r>
              <a:rPr dirty="0" sz="1350" spc="-5">
                <a:latin typeface="Arial MT"/>
                <a:cs typeface="Arial MT"/>
              </a:rPr>
              <a:t> data</a:t>
            </a:r>
            <a:r>
              <a:rPr dirty="0" sz="1350" spc="-5">
                <a:latin typeface="Arial MT"/>
                <a:cs typeface="Arial MT"/>
              </a:rPr>
              <a:t> point</a:t>
            </a:r>
            <a:endParaRPr sz="1350">
              <a:latin typeface="Arial MT"/>
              <a:cs typeface="Arial MT"/>
            </a:endParaRPr>
          </a:p>
          <a:p>
            <a:pPr marL="209550" indent="-172085">
              <a:lnSpc>
                <a:spcPct val="100000"/>
              </a:lnSpc>
              <a:spcBef>
                <a:spcPts val="780"/>
              </a:spcBef>
              <a:buFont typeface="Wingdings"/>
              <a:buChar char=""/>
              <a:tabLst>
                <a:tab pos="210185" algn="l"/>
              </a:tabLst>
            </a:pP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Step</a:t>
            </a:r>
            <a:r>
              <a:rPr dirty="0" sz="1350" spc="-7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3: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>
                <a:latin typeface="Arial MT"/>
                <a:cs typeface="Arial MT"/>
              </a:rPr>
              <a:t>Measure</a:t>
            </a:r>
            <a:r>
              <a:rPr dirty="0" sz="1350" spc="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the</a:t>
            </a:r>
            <a:r>
              <a:rPr dirty="0" sz="1350" spc="-5">
                <a:latin typeface="Arial MT"/>
                <a:cs typeface="Arial MT"/>
              </a:rPr>
              <a:t> distance</a:t>
            </a:r>
            <a:r>
              <a:rPr dirty="0" sz="1350" spc="-5">
                <a:latin typeface="Arial MT"/>
                <a:cs typeface="Arial MT"/>
              </a:rPr>
              <a:t> between</a:t>
            </a:r>
            <a:r>
              <a:rPr dirty="0" sz="1350">
                <a:latin typeface="Arial MT"/>
                <a:cs typeface="Arial MT"/>
              </a:rPr>
              <a:t> the</a:t>
            </a:r>
            <a:r>
              <a:rPr dirty="0" sz="1350" spc="-5">
                <a:latin typeface="Arial MT"/>
                <a:cs typeface="Arial MT"/>
              </a:rPr>
              <a:t> </a:t>
            </a:r>
            <a:r>
              <a:rPr dirty="0" sz="1350" spc="40">
                <a:latin typeface="Arial MT"/>
                <a:cs typeface="Arial MT"/>
              </a:rPr>
              <a:t>1</a:t>
            </a:r>
            <a:r>
              <a:rPr dirty="0" baseline="21604" sz="1350" spc="60">
                <a:latin typeface="Arial MT"/>
                <a:cs typeface="Arial MT"/>
              </a:rPr>
              <a:t>st</a:t>
            </a:r>
            <a:endParaRPr baseline="21604" sz="1350">
              <a:latin typeface="Arial MT"/>
              <a:cs typeface="Arial MT"/>
            </a:endParaRPr>
          </a:p>
          <a:p>
            <a:pPr marL="209550">
              <a:lnSpc>
                <a:spcPct val="100000"/>
              </a:lnSpc>
              <a:spcBef>
                <a:spcPts val="785"/>
              </a:spcBef>
            </a:pPr>
            <a:r>
              <a:rPr dirty="0" sz="1350" spc="-5">
                <a:latin typeface="Arial MT"/>
                <a:cs typeface="Arial MT"/>
              </a:rPr>
              <a:t>point</a:t>
            </a:r>
            <a:r>
              <a:rPr dirty="0" sz="1350" spc="-15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and</a:t>
            </a:r>
            <a:r>
              <a:rPr dirty="0" sz="1350" spc="-1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selected</a:t>
            </a:r>
            <a:r>
              <a:rPr dirty="0" sz="1350" spc="-1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3</a:t>
            </a:r>
            <a:r>
              <a:rPr dirty="0" sz="1350" spc="-1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clusters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6865" y="1500621"/>
            <a:ext cx="5325110" cy="2523490"/>
            <a:chOff x="3666865" y="1500621"/>
            <a:chExt cx="5325110" cy="2523490"/>
          </a:xfrm>
        </p:grpSpPr>
        <p:sp>
          <p:nvSpPr>
            <p:cNvPr id="6" name="object 6"/>
            <p:cNvSpPr/>
            <p:nvPr/>
          </p:nvSpPr>
          <p:spPr>
            <a:xfrm>
              <a:off x="3704965" y="1538721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36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6456" y="3104578"/>
              <a:ext cx="234955" cy="234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5528" y="3001458"/>
              <a:ext cx="234955" cy="234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6082" y="2571047"/>
              <a:ext cx="234955" cy="2349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165731" y="3027045"/>
              <a:ext cx="980440" cy="401955"/>
            </a:xfrm>
            <a:custGeom>
              <a:avLst/>
              <a:gdLst/>
              <a:ahLst/>
              <a:cxnLst/>
              <a:rect l="l" t="t" r="r" b="b"/>
              <a:pathLst>
                <a:path w="980439" h="401954">
                  <a:moveTo>
                    <a:pt x="973439" y="0"/>
                  </a:moveTo>
                  <a:lnTo>
                    <a:pt x="979850" y="34669"/>
                  </a:lnTo>
                  <a:lnTo>
                    <a:pt x="975573" y="66292"/>
                  </a:lnTo>
                  <a:lnTo>
                    <a:pt x="961695" y="91439"/>
                  </a:lnTo>
                  <a:lnTo>
                    <a:pt x="939302" y="106679"/>
                  </a:lnTo>
                  <a:lnTo>
                    <a:pt x="550804" y="241304"/>
                  </a:lnTo>
                  <a:lnTo>
                    <a:pt x="528410" y="256470"/>
                  </a:lnTo>
                  <a:lnTo>
                    <a:pt x="514529" y="281593"/>
                  </a:lnTo>
                  <a:lnTo>
                    <a:pt x="510243" y="313241"/>
                  </a:lnTo>
                  <a:lnTo>
                    <a:pt x="516635" y="347984"/>
                  </a:lnTo>
                  <a:lnTo>
                    <a:pt x="500275" y="316713"/>
                  </a:lnTo>
                  <a:lnTo>
                    <a:pt x="477373" y="294514"/>
                  </a:lnTo>
                  <a:lnTo>
                    <a:pt x="450923" y="283363"/>
                  </a:lnTo>
                  <a:lnTo>
                    <a:pt x="423915" y="285237"/>
                  </a:lnTo>
                  <a:lnTo>
                    <a:pt x="92720" y="400049"/>
                  </a:lnTo>
                  <a:lnTo>
                    <a:pt x="65712" y="401907"/>
                  </a:lnTo>
                  <a:lnTo>
                    <a:pt x="39262" y="390730"/>
                  </a:lnTo>
                  <a:lnTo>
                    <a:pt x="16360" y="368529"/>
                  </a:lnTo>
                  <a:lnTo>
                    <a:pt x="0" y="337316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177283" y="2857250"/>
              <a:ext cx="1964689" cy="768985"/>
            </a:xfrm>
            <a:custGeom>
              <a:avLst/>
              <a:gdLst/>
              <a:ahLst/>
              <a:cxnLst/>
              <a:rect l="l" t="t" r="r" b="b"/>
              <a:pathLst>
                <a:path w="1964689" h="768985">
                  <a:moveTo>
                    <a:pt x="1955413" y="0"/>
                  </a:moveTo>
                  <a:lnTo>
                    <a:pt x="1964554" y="48979"/>
                  </a:lnTo>
                  <a:lnTo>
                    <a:pt x="1958541" y="93639"/>
                  </a:lnTo>
                  <a:lnTo>
                    <a:pt x="1938933" y="129133"/>
                  </a:lnTo>
                  <a:lnTo>
                    <a:pt x="1907285" y="150613"/>
                  </a:lnTo>
                  <a:lnTo>
                    <a:pt x="1051194" y="447293"/>
                  </a:lnTo>
                  <a:lnTo>
                    <a:pt x="1019559" y="468774"/>
                  </a:lnTo>
                  <a:lnTo>
                    <a:pt x="999968" y="504268"/>
                  </a:lnTo>
                  <a:lnTo>
                    <a:pt x="993951" y="548928"/>
                  </a:lnTo>
                  <a:lnTo>
                    <a:pt x="1003035" y="597907"/>
                  </a:lnTo>
                  <a:lnTo>
                    <a:pt x="979878" y="553809"/>
                  </a:lnTo>
                  <a:lnTo>
                    <a:pt x="947505" y="522461"/>
                  </a:lnTo>
                  <a:lnTo>
                    <a:pt x="910131" y="506708"/>
                  </a:lnTo>
                  <a:lnTo>
                    <a:pt x="871971" y="509396"/>
                  </a:lnTo>
                  <a:lnTo>
                    <a:pt x="131063" y="766190"/>
                  </a:lnTo>
                  <a:lnTo>
                    <a:pt x="92904" y="768879"/>
                  </a:lnTo>
                  <a:lnTo>
                    <a:pt x="55530" y="753125"/>
                  </a:lnTo>
                  <a:lnTo>
                    <a:pt x="23157" y="721773"/>
                  </a:lnTo>
                  <a:lnTo>
                    <a:pt x="0" y="677667"/>
                  </a:lnTo>
                </a:path>
              </a:pathLst>
            </a:custGeom>
            <a:ln w="380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58939" y="2864358"/>
              <a:ext cx="2557780" cy="971550"/>
            </a:xfrm>
            <a:custGeom>
              <a:avLst/>
              <a:gdLst/>
              <a:ahLst/>
              <a:cxnLst/>
              <a:rect l="l" t="t" r="r" b="b"/>
              <a:pathLst>
                <a:path w="2557779" h="971550">
                  <a:moveTo>
                    <a:pt x="2548768" y="0"/>
                  </a:moveTo>
                  <a:lnTo>
                    <a:pt x="2557593" y="47389"/>
                  </a:lnTo>
                  <a:lnTo>
                    <a:pt x="2551755" y="90612"/>
                  </a:lnTo>
                  <a:lnTo>
                    <a:pt x="2532771" y="124977"/>
                  </a:lnTo>
                  <a:lnTo>
                    <a:pt x="2502164" y="145791"/>
                  </a:lnTo>
                  <a:lnTo>
                    <a:pt x="1326154" y="553343"/>
                  </a:lnTo>
                  <a:lnTo>
                    <a:pt x="1295559" y="574083"/>
                  </a:lnTo>
                  <a:lnTo>
                    <a:pt x="1276593" y="608424"/>
                  </a:lnTo>
                  <a:lnTo>
                    <a:pt x="1270750" y="651672"/>
                  </a:lnTo>
                  <a:lnTo>
                    <a:pt x="1279519" y="699134"/>
                  </a:lnTo>
                  <a:lnTo>
                    <a:pt x="1257109" y="656398"/>
                  </a:lnTo>
                  <a:lnTo>
                    <a:pt x="1225760" y="626032"/>
                  </a:lnTo>
                  <a:lnTo>
                    <a:pt x="1189577" y="610786"/>
                  </a:lnTo>
                  <a:lnTo>
                    <a:pt x="1152662" y="613409"/>
                  </a:lnTo>
                  <a:lnTo>
                    <a:pt x="126888" y="968882"/>
                  </a:lnTo>
                  <a:lnTo>
                    <a:pt x="89916" y="971508"/>
                  </a:lnTo>
                  <a:lnTo>
                    <a:pt x="53728" y="956277"/>
                  </a:lnTo>
                  <a:lnTo>
                    <a:pt x="22398" y="925950"/>
                  </a:lnTo>
                  <a:lnTo>
                    <a:pt x="0" y="883289"/>
                  </a:lnTo>
                </a:path>
              </a:pathLst>
            </a:custGeom>
            <a:ln w="380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64720" y="3367908"/>
              <a:ext cx="276860" cy="629920"/>
            </a:xfrm>
            <a:custGeom>
              <a:avLst/>
              <a:gdLst/>
              <a:ahLst/>
              <a:cxnLst/>
              <a:rect l="l" t="t" r="r" b="b"/>
              <a:pathLst>
                <a:path w="276860" h="629920">
                  <a:moveTo>
                    <a:pt x="206033" y="530304"/>
                  </a:moveTo>
                  <a:lnTo>
                    <a:pt x="170688" y="544412"/>
                  </a:lnTo>
                  <a:lnTo>
                    <a:pt x="266181" y="629363"/>
                  </a:lnTo>
                  <a:lnTo>
                    <a:pt x="273001" y="547972"/>
                  </a:lnTo>
                  <a:lnTo>
                    <a:pt x="213085" y="547972"/>
                  </a:lnTo>
                  <a:lnTo>
                    <a:pt x="206033" y="530304"/>
                  </a:lnTo>
                  <a:close/>
                </a:path>
                <a:path w="276860" h="629920">
                  <a:moveTo>
                    <a:pt x="241471" y="516159"/>
                  </a:moveTo>
                  <a:lnTo>
                    <a:pt x="206033" y="530304"/>
                  </a:lnTo>
                  <a:lnTo>
                    <a:pt x="213085" y="547972"/>
                  </a:lnTo>
                  <a:lnTo>
                    <a:pt x="248533" y="533851"/>
                  </a:lnTo>
                  <a:lnTo>
                    <a:pt x="241471" y="516159"/>
                  </a:lnTo>
                  <a:close/>
                </a:path>
                <a:path w="276860" h="629920">
                  <a:moveTo>
                    <a:pt x="276849" y="502039"/>
                  </a:moveTo>
                  <a:lnTo>
                    <a:pt x="241471" y="516159"/>
                  </a:lnTo>
                  <a:lnTo>
                    <a:pt x="248533" y="533851"/>
                  </a:lnTo>
                  <a:lnTo>
                    <a:pt x="213085" y="547972"/>
                  </a:lnTo>
                  <a:lnTo>
                    <a:pt x="273001" y="547972"/>
                  </a:lnTo>
                  <a:lnTo>
                    <a:pt x="276849" y="502039"/>
                  </a:lnTo>
                  <a:close/>
                </a:path>
                <a:path w="276860" h="629920">
                  <a:moveTo>
                    <a:pt x="35417" y="0"/>
                  </a:moveTo>
                  <a:lnTo>
                    <a:pt x="0" y="14097"/>
                  </a:lnTo>
                  <a:lnTo>
                    <a:pt x="206033" y="530304"/>
                  </a:lnTo>
                  <a:lnTo>
                    <a:pt x="241471" y="516159"/>
                  </a:lnTo>
                  <a:lnTo>
                    <a:pt x="354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62793" y="3447538"/>
              <a:ext cx="273050" cy="576580"/>
            </a:xfrm>
            <a:custGeom>
              <a:avLst/>
              <a:gdLst/>
              <a:ahLst/>
              <a:cxnLst/>
              <a:rect l="l" t="t" r="r" b="b"/>
              <a:pathLst>
                <a:path w="273050" h="576579">
                  <a:moveTo>
                    <a:pt x="202829" y="479147"/>
                  </a:moveTo>
                  <a:lnTo>
                    <a:pt x="167914" y="494419"/>
                  </a:lnTo>
                  <a:lnTo>
                    <a:pt x="265938" y="576264"/>
                  </a:lnTo>
                  <a:lnTo>
                    <a:pt x="270066" y="496610"/>
                  </a:lnTo>
                  <a:lnTo>
                    <a:pt x="210464" y="496610"/>
                  </a:lnTo>
                  <a:lnTo>
                    <a:pt x="202829" y="479147"/>
                  </a:lnTo>
                  <a:close/>
                </a:path>
                <a:path w="273050" h="576579">
                  <a:moveTo>
                    <a:pt x="237626" y="463927"/>
                  </a:moveTo>
                  <a:lnTo>
                    <a:pt x="202829" y="479147"/>
                  </a:lnTo>
                  <a:lnTo>
                    <a:pt x="210464" y="496610"/>
                  </a:lnTo>
                  <a:lnTo>
                    <a:pt x="245242" y="481358"/>
                  </a:lnTo>
                  <a:lnTo>
                    <a:pt x="237626" y="463927"/>
                  </a:lnTo>
                  <a:close/>
                </a:path>
                <a:path w="273050" h="576579">
                  <a:moveTo>
                    <a:pt x="272552" y="448650"/>
                  </a:moveTo>
                  <a:lnTo>
                    <a:pt x="237626" y="463927"/>
                  </a:lnTo>
                  <a:lnTo>
                    <a:pt x="245242" y="481358"/>
                  </a:lnTo>
                  <a:lnTo>
                    <a:pt x="210464" y="496610"/>
                  </a:lnTo>
                  <a:lnTo>
                    <a:pt x="270066" y="496610"/>
                  </a:lnTo>
                  <a:lnTo>
                    <a:pt x="272552" y="448650"/>
                  </a:lnTo>
                  <a:close/>
                </a:path>
                <a:path w="273050" h="576579">
                  <a:moveTo>
                    <a:pt x="34930" y="0"/>
                  </a:moveTo>
                  <a:lnTo>
                    <a:pt x="0" y="15240"/>
                  </a:lnTo>
                  <a:lnTo>
                    <a:pt x="202829" y="479147"/>
                  </a:lnTo>
                  <a:lnTo>
                    <a:pt x="237626" y="463927"/>
                  </a:lnTo>
                  <a:lnTo>
                    <a:pt x="34930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274062" y="4297996"/>
            <a:ext cx="4445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40">
                <a:latin typeface="Arial MT"/>
                <a:cs typeface="Arial MT"/>
              </a:rPr>
              <a:t>c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40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75559" y="4373875"/>
            <a:ext cx="1724025" cy="369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100" spc="20">
                <a:latin typeface="Arial MT"/>
                <a:cs typeface="Arial MT"/>
              </a:rPr>
              <a:t>D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0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an</a:t>
            </a:r>
            <a:r>
              <a:rPr dirty="0" sz="1100" spc="40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20">
                <a:latin typeface="Arial MT"/>
                <a:cs typeface="Arial MT"/>
              </a:rPr>
              <a:t>m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5">
                <a:latin typeface="Arial MT"/>
                <a:cs typeface="Arial MT"/>
              </a:rPr>
              <a:t>po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Arial MT"/>
                <a:cs typeface="Arial MT"/>
              </a:rPr>
              <a:t>1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o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10">
                <a:latin typeface="Arial MT"/>
                <a:cs typeface="Arial MT"/>
              </a:rPr>
              <a:t>e 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5F4778"/>
                </a:solidFill>
                <a:latin typeface="Arial MT"/>
                <a:cs typeface="Arial MT"/>
              </a:rPr>
              <a:t>purple</a:t>
            </a:r>
            <a:r>
              <a:rPr dirty="0" sz="1100" spc="35">
                <a:solidFill>
                  <a:srgbClr val="5F4778"/>
                </a:solidFill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cluster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74062" y="3757607"/>
            <a:ext cx="4680585" cy="566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61920" marR="5080">
              <a:lnSpc>
                <a:spcPct val="102499"/>
              </a:lnSpc>
              <a:spcBef>
                <a:spcPts val="95"/>
              </a:spcBef>
            </a:pPr>
            <a:r>
              <a:rPr dirty="0" sz="1100" spc="20">
                <a:latin typeface="Arial MT"/>
                <a:cs typeface="Arial MT"/>
              </a:rPr>
              <a:t>D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0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an</a:t>
            </a:r>
            <a:r>
              <a:rPr dirty="0" sz="1100" spc="40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20">
                <a:latin typeface="Arial MT"/>
                <a:cs typeface="Arial MT"/>
              </a:rPr>
              <a:t>m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5">
                <a:latin typeface="Arial MT"/>
                <a:cs typeface="Arial MT"/>
              </a:rPr>
              <a:t>po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Arial MT"/>
                <a:cs typeface="Arial MT"/>
              </a:rPr>
              <a:t>1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o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-15">
                <a:solidFill>
                  <a:srgbClr val="1B577B"/>
                </a:solidFill>
                <a:latin typeface="Arial MT"/>
                <a:cs typeface="Arial MT"/>
              </a:rPr>
              <a:t>b</a:t>
            </a:r>
            <a:r>
              <a:rPr dirty="0" sz="1100" spc="-20">
                <a:solidFill>
                  <a:srgbClr val="1B577B"/>
                </a:solidFill>
                <a:latin typeface="Arial MT"/>
                <a:cs typeface="Arial MT"/>
              </a:rPr>
              <a:t>l</a:t>
            </a:r>
            <a:r>
              <a:rPr dirty="0" sz="1100" spc="-15">
                <a:solidFill>
                  <a:srgbClr val="1B577B"/>
                </a:solidFill>
                <a:latin typeface="Arial MT"/>
                <a:cs typeface="Arial MT"/>
              </a:rPr>
              <a:t>u</a:t>
            </a:r>
            <a:r>
              <a:rPr dirty="0" sz="1100" spc="10">
                <a:solidFill>
                  <a:srgbClr val="1B577B"/>
                </a:solidFill>
                <a:latin typeface="Arial MT"/>
                <a:cs typeface="Arial MT"/>
              </a:rPr>
              <a:t>e </a:t>
            </a:r>
            <a:r>
              <a:rPr dirty="0" sz="1100" spc="5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1100" spc="5">
                <a:latin typeface="Arial MT"/>
                <a:cs typeface="Arial MT"/>
              </a:rPr>
              <a:t>cluster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20">
                <a:latin typeface="Arial MT"/>
                <a:cs typeface="Arial MT"/>
              </a:rPr>
              <a:t>D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0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an</a:t>
            </a:r>
            <a:r>
              <a:rPr dirty="0" sz="1100" spc="40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20">
                <a:latin typeface="Arial MT"/>
                <a:cs typeface="Arial MT"/>
              </a:rPr>
              <a:t>m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5">
                <a:latin typeface="Arial MT"/>
                <a:cs typeface="Arial MT"/>
              </a:rPr>
              <a:t>po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Arial MT"/>
                <a:cs typeface="Arial MT"/>
              </a:rPr>
              <a:t>1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o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5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dirty="0" sz="1100" spc="-15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dirty="0" sz="1100" spc="15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7" name="object 27"/>
            <p:cNvSpPr/>
            <p:nvPr/>
          </p:nvSpPr>
          <p:spPr>
            <a:xfrm>
              <a:off x="5520812" y="3552312"/>
              <a:ext cx="273050" cy="576580"/>
            </a:xfrm>
            <a:custGeom>
              <a:avLst/>
              <a:gdLst/>
              <a:ahLst/>
              <a:cxnLst/>
              <a:rect l="l" t="t" r="r" b="b"/>
              <a:pathLst>
                <a:path w="273050" h="576579">
                  <a:moveTo>
                    <a:pt x="202691" y="479199"/>
                  </a:moveTo>
                  <a:lnTo>
                    <a:pt x="167761" y="494455"/>
                  </a:lnTo>
                  <a:lnTo>
                    <a:pt x="265938" y="576309"/>
                  </a:lnTo>
                  <a:lnTo>
                    <a:pt x="270066" y="496644"/>
                  </a:lnTo>
                  <a:lnTo>
                    <a:pt x="210312" y="496644"/>
                  </a:lnTo>
                  <a:lnTo>
                    <a:pt x="202691" y="479199"/>
                  </a:lnTo>
                  <a:close/>
                </a:path>
                <a:path w="273050" h="576579">
                  <a:moveTo>
                    <a:pt x="237618" y="463944"/>
                  </a:moveTo>
                  <a:lnTo>
                    <a:pt x="202691" y="479199"/>
                  </a:lnTo>
                  <a:lnTo>
                    <a:pt x="210312" y="496644"/>
                  </a:lnTo>
                  <a:lnTo>
                    <a:pt x="245242" y="481395"/>
                  </a:lnTo>
                  <a:lnTo>
                    <a:pt x="237618" y="463944"/>
                  </a:lnTo>
                  <a:close/>
                </a:path>
                <a:path w="273050" h="576579">
                  <a:moveTo>
                    <a:pt x="272552" y="448686"/>
                  </a:moveTo>
                  <a:lnTo>
                    <a:pt x="237618" y="463944"/>
                  </a:lnTo>
                  <a:lnTo>
                    <a:pt x="245242" y="481395"/>
                  </a:lnTo>
                  <a:lnTo>
                    <a:pt x="210312" y="496644"/>
                  </a:lnTo>
                  <a:lnTo>
                    <a:pt x="270066" y="496644"/>
                  </a:lnTo>
                  <a:lnTo>
                    <a:pt x="272552" y="448686"/>
                  </a:lnTo>
                  <a:close/>
                </a:path>
                <a:path w="273050" h="576579">
                  <a:moveTo>
                    <a:pt x="34930" y="0"/>
                  </a:moveTo>
                  <a:lnTo>
                    <a:pt x="0" y="15240"/>
                  </a:lnTo>
                  <a:lnTo>
                    <a:pt x="202691" y="479199"/>
                  </a:lnTo>
                  <a:lnTo>
                    <a:pt x="237618" y="463944"/>
                  </a:lnTo>
                  <a:lnTo>
                    <a:pt x="34930" y="0"/>
                  </a:lnTo>
                  <a:close/>
                </a:path>
              </a:pathLst>
            </a:custGeom>
            <a:solidFill>
              <a:srgbClr val="00AF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9392" y="2033267"/>
            <a:ext cx="594487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Unsupervised</a:t>
            </a:r>
            <a:r>
              <a:rPr dirty="0" sz="27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Learning:</a:t>
            </a:r>
            <a:r>
              <a:rPr dirty="0" sz="27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" y="38201"/>
              <a:ext cx="1266822" cy="4447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47800"/>
              <a:ext cx="2009775" cy="36956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10796"/>
              <a:ext cx="1982852" cy="3632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66865" y="1512570"/>
            <a:ext cx="5325110" cy="1878330"/>
            <a:chOff x="3666865" y="1512570"/>
            <a:chExt cx="5325110" cy="1878330"/>
          </a:xfrm>
        </p:grpSpPr>
        <p:sp>
          <p:nvSpPr>
            <p:cNvPr id="6" name="object 6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5528" y="3001458"/>
              <a:ext cx="234955" cy="234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6082" y="2571047"/>
              <a:ext cx="234955" cy="2349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941448" y="4135119"/>
            <a:ext cx="2076450" cy="5715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8100" marR="30480">
              <a:lnSpc>
                <a:spcPts val="1430"/>
              </a:lnSpc>
              <a:spcBef>
                <a:spcPts val="155"/>
              </a:spcBef>
            </a:pP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b="1">
                <a:latin typeface="Arial"/>
                <a:cs typeface="Arial"/>
              </a:rPr>
              <a:t>ep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b="1">
                <a:latin typeface="Arial"/>
                <a:cs typeface="Arial"/>
              </a:rPr>
              <a:t>4: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20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ss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gn</a:t>
            </a:r>
            <a:r>
              <a:rPr dirty="0" sz="1200" spc="-7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-70">
                <a:latin typeface="Arial MT"/>
                <a:cs typeface="Arial MT"/>
              </a:rPr>
              <a:t>h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50">
                <a:latin typeface="Times New Roman"/>
                <a:cs typeface="Times New Roman"/>
              </a:rPr>
              <a:t> </a:t>
            </a:r>
            <a:r>
              <a:rPr dirty="0" sz="1200" spc="20">
                <a:latin typeface="Arial MT"/>
                <a:cs typeface="Arial MT"/>
              </a:rPr>
              <a:t>1</a:t>
            </a:r>
            <a:r>
              <a:rPr dirty="0" baseline="24305" sz="1200" spc="67">
                <a:latin typeface="Arial MT"/>
                <a:cs typeface="Arial MT"/>
              </a:rPr>
              <a:t>s</a:t>
            </a:r>
            <a:r>
              <a:rPr dirty="0" baseline="24305" sz="1200" spc="7">
                <a:latin typeface="Arial MT"/>
                <a:cs typeface="Arial MT"/>
              </a:rPr>
              <a:t>t</a:t>
            </a:r>
            <a:r>
              <a:rPr dirty="0" baseline="24305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Arial MT"/>
                <a:cs typeface="Arial MT"/>
              </a:rPr>
              <a:t>po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o 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Arial MT"/>
                <a:cs typeface="Arial MT"/>
              </a:rPr>
              <a:t>nearest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cluster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(</a:t>
            </a:r>
            <a:r>
              <a:rPr dirty="0" sz="1200" spc="-10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r>
              <a:rPr dirty="0" sz="1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in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this 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case).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0" name="object 20"/>
            <p:cNvSpPr/>
            <p:nvPr/>
          </p:nvSpPr>
          <p:spPr>
            <a:xfrm>
              <a:off x="4162684" y="3282445"/>
              <a:ext cx="725805" cy="812165"/>
            </a:xfrm>
            <a:custGeom>
              <a:avLst/>
              <a:gdLst/>
              <a:ahLst/>
              <a:cxnLst/>
              <a:rect l="l" t="t" r="r" b="b"/>
              <a:pathLst>
                <a:path w="725804" h="812164">
                  <a:moveTo>
                    <a:pt x="635284" y="739387"/>
                  </a:moveTo>
                  <a:lnTo>
                    <a:pt x="606795" y="764715"/>
                  </a:lnTo>
                  <a:lnTo>
                    <a:pt x="725545" y="812112"/>
                  </a:lnTo>
                  <a:lnTo>
                    <a:pt x="709766" y="753618"/>
                  </a:lnTo>
                  <a:lnTo>
                    <a:pt x="647943" y="753618"/>
                  </a:lnTo>
                  <a:lnTo>
                    <a:pt x="635284" y="739387"/>
                  </a:lnTo>
                  <a:close/>
                </a:path>
                <a:path w="725804" h="812164">
                  <a:moveTo>
                    <a:pt x="663758" y="714070"/>
                  </a:moveTo>
                  <a:lnTo>
                    <a:pt x="635284" y="739387"/>
                  </a:lnTo>
                  <a:lnTo>
                    <a:pt x="647943" y="753618"/>
                  </a:lnTo>
                  <a:lnTo>
                    <a:pt x="676412" y="728292"/>
                  </a:lnTo>
                  <a:lnTo>
                    <a:pt x="663758" y="714070"/>
                  </a:lnTo>
                  <a:close/>
                </a:path>
                <a:path w="725804" h="812164">
                  <a:moveTo>
                    <a:pt x="692261" y="688729"/>
                  </a:moveTo>
                  <a:lnTo>
                    <a:pt x="663758" y="714070"/>
                  </a:lnTo>
                  <a:lnTo>
                    <a:pt x="676412" y="728292"/>
                  </a:lnTo>
                  <a:lnTo>
                    <a:pt x="647943" y="753618"/>
                  </a:lnTo>
                  <a:lnTo>
                    <a:pt x="709766" y="753618"/>
                  </a:lnTo>
                  <a:lnTo>
                    <a:pt x="692261" y="688729"/>
                  </a:lnTo>
                  <a:close/>
                </a:path>
                <a:path w="725804" h="812164">
                  <a:moveTo>
                    <a:pt x="28437" y="0"/>
                  </a:moveTo>
                  <a:lnTo>
                    <a:pt x="0" y="25264"/>
                  </a:lnTo>
                  <a:lnTo>
                    <a:pt x="635284" y="739387"/>
                  </a:lnTo>
                  <a:lnTo>
                    <a:pt x="663758" y="714070"/>
                  </a:lnTo>
                  <a:lnTo>
                    <a:pt x="284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66865" y="1512570"/>
            <a:ext cx="5325110" cy="1954530"/>
            <a:chOff x="3666865" y="1512570"/>
            <a:chExt cx="5325110" cy="1954530"/>
          </a:xfrm>
        </p:grpSpPr>
        <p:sp>
          <p:nvSpPr>
            <p:cNvPr id="6" name="object 6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5528" y="3001458"/>
              <a:ext cx="234955" cy="234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6082" y="2571047"/>
              <a:ext cx="234955" cy="2349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85649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38099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617088" y="3888417"/>
            <a:ext cx="1885314" cy="5715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55575" marR="5080" indent="-142875">
              <a:lnSpc>
                <a:spcPct val="99200"/>
              </a:lnSpc>
              <a:spcBef>
                <a:spcPts val="110"/>
              </a:spcBef>
            </a:pPr>
            <a:r>
              <a:rPr dirty="0" sz="1200" b="1">
                <a:latin typeface="Arial"/>
                <a:cs typeface="Arial"/>
              </a:rPr>
              <a:t>Step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5: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0">
                <a:latin typeface="Arial MT"/>
                <a:cs typeface="Arial MT"/>
              </a:rPr>
              <a:t>Calculate</a:t>
            </a:r>
            <a:r>
              <a:rPr dirty="0" sz="1200" spc="11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mean </a:t>
            </a:r>
            <a:r>
              <a:rPr dirty="0" sz="1200" spc="-31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value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including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new 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point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105"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r>
              <a:rPr dirty="0" sz="1200" spc="-4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cluster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1" name="object 21"/>
            <p:cNvSpPr/>
            <p:nvPr/>
          </p:nvSpPr>
          <p:spPr>
            <a:xfrm>
              <a:off x="4693798" y="3413760"/>
              <a:ext cx="564515" cy="434340"/>
            </a:xfrm>
            <a:custGeom>
              <a:avLst/>
              <a:gdLst/>
              <a:ahLst/>
              <a:cxnLst/>
              <a:rect l="l" t="t" r="r" b="b"/>
              <a:pathLst>
                <a:path w="564514" h="434339">
                  <a:moveTo>
                    <a:pt x="461475" y="380432"/>
                  </a:moveTo>
                  <a:lnTo>
                    <a:pt x="438393" y="410849"/>
                  </a:lnTo>
                  <a:lnTo>
                    <a:pt x="564001" y="434340"/>
                  </a:lnTo>
                  <a:lnTo>
                    <a:pt x="543074" y="391917"/>
                  </a:lnTo>
                  <a:lnTo>
                    <a:pt x="476615" y="391917"/>
                  </a:lnTo>
                  <a:lnTo>
                    <a:pt x="461475" y="380432"/>
                  </a:lnTo>
                  <a:close/>
                </a:path>
                <a:path w="564514" h="434339">
                  <a:moveTo>
                    <a:pt x="484499" y="350089"/>
                  </a:moveTo>
                  <a:lnTo>
                    <a:pt x="461475" y="380432"/>
                  </a:lnTo>
                  <a:lnTo>
                    <a:pt x="476615" y="391917"/>
                  </a:lnTo>
                  <a:lnTo>
                    <a:pt x="499628" y="361569"/>
                  </a:lnTo>
                  <a:lnTo>
                    <a:pt x="484499" y="350089"/>
                  </a:lnTo>
                  <a:close/>
                </a:path>
                <a:path w="564514" h="434339">
                  <a:moveTo>
                    <a:pt x="507492" y="319790"/>
                  </a:moveTo>
                  <a:lnTo>
                    <a:pt x="484499" y="350089"/>
                  </a:lnTo>
                  <a:lnTo>
                    <a:pt x="499628" y="361569"/>
                  </a:lnTo>
                  <a:lnTo>
                    <a:pt x="476615" y="391917"/>
                  </a:lnTo>
                  <a:lnTo>
                    <a:pt x="543074" y="391917"/>
                  </a:lnTo>
                  <a:lnTo>
                    <a:pt x="507492" y="319790"/>
                  </a:lnTo>
                  <a:close/>
                </a:path>
                <a:path w="564514" h="434339">
                  <a:moveTo>
                    <a:pt x="23103" y="0"/>
                  </a:moveTo>
                  <a:lnTo>
                    <a:pt x="0" y="30348"/>
                  </a:lnTo>
                  <a:lnTo>
                    <a:pt x="461475" y="380432"/>
                  </a:lnTo>
                  <a:lnTo>
                    <a:pt x="484499" y="350089"/>
                  </a:lnTo>
                  <a:lnTo>
                    <a:pt x="23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66865" y="1512570"/>
            <a:ext cx="5325110" cy="2787015"/>
            <a:chOff x="3666865" y="1512570"/>
            <a:chExt cx="5325110" cy="2787015"/>
          </a:xfrm>
        </p:grpSpPr>
        <p:sp>
          <p:nvSpPr>
            <p:cNvPr id="5" name="object 5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6082" y="2571047"/>
              <a:ext cx="234955" cy="2349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21530" y="3535057"/>
              <a:ext cx="1071245" cy="764540"/>
            </a:xfrm>
            <a:custGeom>
              <a:avLst/>
              <a:gdLst/>
              <a:ahLst/>
              <a:cxnLst/>
              <a:rect l="l" t="t" r="r" b="b"/>
              <a:pathLst>
                <a:path w="1071245" h="764539">
                  <a:moveTo>
                    <a:pt x="244995" y="545299"/>
                  </a:moveTo>
                  <a:lnTo>
                    <a:pt x="208597" y="556577"/>
                  </a:lnTo>
                  <a:lnTo>
                    <a:pt x="36322" y="762"/>
                  </a:lnTo>
                  <a:lnTo>
                    <a:pt x="0" y="12052"/>
                  </a:lnTo>
                  <a:lnTo>
                    <a:pt x="172148" y="567855"/>
                  </a:lnTo>
                  <a:lnTo>
                    <a:pt x="135750" y="579132"/>
                  </a:lnTo>
                  <a:lnTo>
                    <a:pt x="224142" y="671385"/>
                  </a:lnTo>
                  <a:lnTo>
                    <a:pt x="238252" y="586041"/>
                  </a:lnTo>
                  <a:lnTo>
                    <a:pt x="244995" y="545299"/>
                  </a:lnTo>
                  <a:close/>
                </a:path>
                <a:path w="1071245" h="764539">
                  <a:moveTo>
                    <a:pt x="1070724" y="637260"/>
                  </a:moveTo>
                  <a:lnTo>
                    <a:pt x="1034884" y="650049"/>
                  </a:lnTo>
                  <a:lnTo>
                    <a:pt x="803021" y="0"/>
                  </a:lnTo>
                  <a:lnTo>
                    <a:pt x="767207" y="12814"/>
                  </a:lnTo>
                  <a:lnTo>
                    <a:pt x="999058" y="662825"/>
                  </a:lnTo>
                  <a:lnTo>
                    <a:pt x="963168" y="675640"/>
                  </a:lnTo>
                  <a:lnTo>
                    <a:pt x="1055370" y="764108"/>
                  </a:lnTo>
                  <a:lnTo>
                    <a:pt x="1065453" y="680783"/>
                  </a:lnTo>
                  <a:lnTo>
                    <a:pt x="1070724" y="637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473704" y="4584068"/>
            <a:ext cx="1861185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8100" marR="3048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 MT"/>
                <a:cs typeface="Arial MT"/>
              </a:rPr>
              <a:t>Distance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>
                <a:latin typeface="Arial MT"/>
                <a:cs typeface="Arial MT"/>
              </a:rPr>
              <a:t> 2</a:t>
            </a:r>
            <a:r>
              <a:rPr dirty="0" baseline="27777" sz="1200">
                <a:latin typeface="Arial MT"/>
                <a:cs typeface="Arial MT"/>
              </a:rPr>
              <a:t>nd</a:t>
            </a:r>
            <a:r>
              <a:rPr dirty="0" baseline="27777" sz="1200" spc="187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point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-35">
                <a:latin typeface="Arial MT"/>
                <a:cs typeface="Arial MT"/>
              </a:rPr>
              <a:t> the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5F4778"/>
                </a:solidFill>
                <a:latin typeface="Arial MT"/>
                <a:cs typeface="Arial MT"/>
              </a:rPr>
              <a:t>purple</a:t>
            </a:r>
            <a:r>
              <a:rPr dirty="0" sz="1200" spc="110">
                <a:solidFill>
                  <a:srgbClr val="5F4778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cluster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46881" y="3888421"/>
            <a:ext cx="219202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1435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Distance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10">
                <a:latin typeface="Arial MT"/>
                <a:cs typeface="Arial MT"/>
              </a:rPr>
              <a:t>2</a:t>
            </a:r>
            <a:r>
              <a:rPr dirty="0" baseline="24305" sz="1200" spc="15">
                <a:latin typeface="Arial MT"/>
                <a:cs typeface="Arial MT"/>
              </a:rPr>
              <a:t>nd</a:t>
            </a:r>
            <a:r>
              <a:rPr dirty="0" baseline="24305" sz="1200" spc="202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point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-35">
                <a:latin typeface="Arial MT"/>
                <a:cs typeface="Arial MT"/>
              </a:rPr>
              <a:t> the</a:t>
            </a:r>
            <a:r>
              <a:rPr dirty="0" sz="1200" spc="130"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1B577B"/>
                </a:solidFill>
                <a:latin typeface="Arial MT"/>
                <a:cs typeface="Arial MT"/>
              </a:rPr>
              <a:t>blue</a:t>
            </a:r>
            <a:endParaRPr sz="1200">
              <a:latin typeface="Arial MT"/>
              <a:cs typeface="Arial MT"/>
            </a:endParaRPr>
          </a:p>
          <a:p>
            <a:pPr marL="38100">
              <a:lnSpc>
                <a:spcPts val="1435"/>
              </a:lnSpc>
            </a:pPr>
            <a:r>
              <a:rPr dirty="0" sz="1200" spc="-25">
                <a:latin typeface="Arial MT"/>
                <a:cs typeface="Arial MT"/>
              </a:rPr>
              <a:t>cluster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97936" y="2632710"/>
            <a:ext cx="2592705" cy="1642745"/>
            <a:chOff x="4397936" y="2632710"/>
            <a:chExt cx="2592705" cy="1642745"/>
          </a:xfrm>
        </p:grpSpPr>
        <p:sp>
          <p:nvSpPr>
            <p:cNvPr id="20" name="object 20"/>
            <p:cNvSpPr/>
            <p:nvPr/>
          </p:nvSpPr>
          <p:spPr>
            <a:xfrm>
              <a:off x="4485650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38099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35942" y="3455419"/>
              <a:ext cx="207507" cy="95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78068" y="3697092"/>
              <a:ext cx="224154" cy="525780"/>
            </a:xfrm>
            <a:custGeom>
              <a:avLst/>
              <a:gdLst/>
              <a:ahLst/>
              <a:cxnLst/>
              <a:rect l="l" t="t" r="r" b="b"/>
              <a:pathLst>
                <a:path w="224154" h="525779">
                  <a:moveTo>
                    <a:pt x="152525" y="425209"/>
                  </a:moveTo>
                  <a:lnTo>
                    <a:pt x="116829" y="438424"/>
                  </a:lnTo>
                  <a:lnTo>
                    <a:pt x="210068" y="525767"/>
                  </a:lnTo>
                  <a:lnTo>
                    <a:pt x="219156" y="443066"/>
                  </a:lnTo>
                  <a:lnTo>
                    <a:pt x="159136" y="443066"/>
                  </a:lnTo>
                  <a:lnTo>
                    <a:pt x="152525" y="425209"/>
                  </a:lnTo>
                  <a:close/>
                </a:path>
                <a:path w="224154" h="525779">
                  <a:moveTo>
                    <a:pt x="188329" y="411955"/>
                  </a:moveTo>
                  <a:lnTo>
                    <a:pt x="152525" y="425209"/>
                  </a:lnTo>
                  <a:lnTo>
                    <a:pt x="159136" y="443066"/>
                  </a:lnTo>
                  <a:lnTo>
                    <a:pt x="194950" y="429838"/>
                  </a:lnTo>
                  <a:lnTo>
                    <a:pt x="188329" y="411955"/>
                  </a:lnTo>
                  <a:close/>
                </a:path>
                <a:path w="224154" h="525779">
                  <a:moveTo>
                    <a:pt x="224028" y="398739"/>
                  </a:moveTo>
                  <a:lnTo>
                    <a:pt x="188329" y="411955"/>
                  </a:lnTo>
                  <a:lnTo>
                    <a:pt x="194950" y="429838"/>
                  </a:lnTo>
                  <a:lnTo>
                    <a:pt x="159136" y="443066"/>
                  </a:lnTo>
                  <a:lnTo>
                    <a:pt x="219156" y="443066"/>
                  </a:lnTo>
                  <a:lnTo>
                    <a:pt x="224028" y="398739"/>
                  </a:lnTo>
                  <a:close/>
                </a:path>
                <a:path w="224154" h="525779">
                  <a:moveTo>
                    <a:pt x="35814" y="0"/>
                  </a:moveTo>
                  <a:lnTo>
                    <a:pt x="0" y="13216"/>
                  </a:lnTo>
                  <a:lnTo>
                    <a:pt x="152525" y="425209"/>
                  </a:lnTo>
                  <a:lnTo>
                    <a:pt x="188329" y="411955"/>
                  </a:lnTo>
                  <a:lnTo>
                    <a:pt x="35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17720" y="3263133"/>
              <a:ext cx="1569720" cy="617855"/>
            </a:xfrm>
            <a:custGeom>
              <a:avLst/>
              <a:gdLst/>
              <a:ahLst/>
              <a:cxnLst/>
              <a:rect l="l" t="t" r="r" b="b"/>
              <a:pathLst>
                <a:path w="1569720" h="617854">
                  <a:moveTo>
                    <a:pt x="86868" y="510421"/>
                  </a:moveTo>
                  <a:lnTo>
                    <a:pt x="0" y="604266"/>
                  </a:lnTo>
                  <a:lnTo>
                    <a:pt x="127132" y="617412"/>
                  </a:lnTo>
                  <a:lnTo>
                    <a:pt x="116261" y="588526"/>
                  </a:lnTo>
                  <a:lnTo>
                    <a:pt x="95890" y="588526"/>
                  </a:lnTo>
                  <a:lnTo>
                    <a:pt x="82417" y="552831"/>
                  </a:lnTo>
                  <a:lnTo>
                    <a:pt x="100295" y="546102"/>
                  </a:lnTo>
                  <a:lnTo>
                    <a:pt x="86868" y="510421"/>
                  </a:lnTo>
                  <a:close/>
                </a:path>
                <a:path w="1569720" h="617854">
                  <a:moveTo>
                    <a:pt x="100295" y="546102"/>
                  </a:moveTo>
                  <a:lnTo>
                    <a:pt x="82417" y="552831"/>
                  </a:lnTo>
                  <a:lnTo>
                    <a:pt x="95890" y="588526"/>
                  </a:lnTo>
                  <a:lnTo>
                    <a:pt x="113726" y="581789"/>
                  </a:lnTo>
                  <a:lnTo>
                    <a:pt x="100295" y="546102"/>
                  </a:lnTo>
                  <a:close/>
                </a:path>
                <a:path w="1569720" h="617854">
                  <a:moveTo>
                    <a:pt x="113726" y="581789"/>
                  </a:moveTo>
                  <a:lnTo>
                    <a:pt x="95890" y="588526"/>
                  </a:lnTo>
                  <a:lnTo>
                    <a:pt x="116261" y="588526"/>
                  </a:lnTo>
                  <a:lnTo>
                    <a:pt x="113726" y="581789"/>
                  </a:lnTo>
                  <a:close/>
                </a:path>
                <a:path w="1569720" h="617854">
                  <a:moveTo>
                    <a:pt x="189372" y="512576"/>
                  </a:moveTo>
                  <a:lnTo>
                    <a:pt x="100295" y="546102"/>
                  </a:lnTo>
                  <a:lnTo>
                    <a:pt x="113726" y="581789"/>
                  </a:lnTo>
                  <a:lnTo>
                    <a:pt x="202813" y="548140"/>
                  </a:lnTo>
                  <a:lnTo>
                    <a:pt x="189372" y="512576"/>
                  </a:lnTo>
                  <a:close/>
                </a:path>
                <a:path w="1569720" h="617854">
                  <a:moveTo>
                    <a:pt x="331988" y="458855"/>
                  </a:moveTo>
                  <a:lnTo>
                    <a:pt x="225033" y="499110"/>
                  </a:lnTo>
                  <a:lnTo>
                    <a:pt x="238506" y="534805"/>
                  </a:lnTo>
                  <a:lnTo>
                    <a:pt x="345429" y="494419"/>
                  </a:lnTo>
                  <a:lnTo>
                    <a:pt x="331988" y="458855"/>
                  </a:lnTo>
                  <a:close/>
                </a:path>
                <a:path w="1569720" h="617854">
                  <a:moveTo>
                    <a:pt x="474604" y="405134"/>
                  </a:moveTo>
                  <a:lnTo>
                    <a:pt x="367680" y="445389"/>
                  </a:lnTo>
                  <a:lnTo>
                    <a:pt x="381121" y="481084"/>
                  </a:lnTo>
                  <a:lnTo>
                    <a:pt x="488076" y="440698"/>
                  </a:lnTo>
                  <a:lnTo>
                    <a:pt x="474604" y="405134"/>
                  </a:lnTo>
                  <a:close/>
                </a:path>
                <a:path w="1569720" h="617854">
                  <a:moveTo>
                    <a:pt x="617220" y="351413"/>
                  </a:moveTo>
                  <a:lnTo>
                    <a:pt x="510296" y="391668"/>
                  </a:lnTo>
                  <a:lnTo>
                    <a:pt x="523737" y="427363"/>
                  </a:lnTo>
                  <a:lnTo>
                    <a:pt x="630692" y="387096"/>
                  </a:lnTo>
                  <a:lnTo>
                    <a:pt x="617220" y="351413"/>
                  </a:lnTo>
                  <a:close/>
                </a:path>
                <a:path w="1569720" h="617854">
                  <a:moveTo>
                    <a:pt x="759835" y="297692"/>
                  </a:moveTo>
                  <a:lnTo>
                    <a:pt x="652912" y="337947"/>
                  </a:lnTo>
                  <a:lnTo>
                    <a:pt x="666384" y="373642"/>
                  </a:lnTo>
                  <a:lnTo>
                    <a:pt x="773308" y="333375"/>
                  </a:lnTo>
                  <a:lnTo>
                    <a:pt x="759835" y="297692"/>
                  </a:lnTo>
                  <a:close/>
                </a:path>
                <a:path w="1569720" h="617854">
                  <a:moveTo>
                    <a:pt x="902451" y="243971"/>
                  </a:moveTo>
                  <a:lnTo>
                    <a:pt x="795528" y="284226"/>
                  </a:lnTo>
                  <a:lnTo>
                    <a:pt x="809000" y="319921"/>
                  </a:lnTo>
                  <a:lnTo>
                    <a:pt x="915924" y="279654"/>
                  </a:lnTo>
                  <a:lnTo>
                    <a:pt x="902451" y="243971"/>
                  </a:lnTo>
                  <a:close/>
                </a:path>
                <a:path w="1569720" h="617854">
                  <a:moveTo>
                    <a:pt x="1045098" y="190250"/>
                  </a:moveTo>
                  <a:lnTo>
                    <a:pt x="938143" y="230505"/>
                  </a:lnTo>
                  <a:lnTo>
                    <a:pt x="951616" y="266200"/>
                  </a:lnTo>
                  <a:lnTo>
                    <a:pt x="1058539" y="225933"/>
                  </a:lnTo>
                  <a:lnTo>
                    <a:pt x="1045098" y="190250"/>
                  </a:lnTo>
                  <a:close/>
                </a:path>
                <a:path w="1569720" h="617854">
                  <a:moveTo>
                    <a:pt x="1187714" y="136529"/>
                  </a:moveTo>
                  <a:lnTo>
                    <a:pt x="1080759" y="176784"/>
                  </a:lnTo>
                  <a:lnTo>
                    <a:pt x="1094232" y="212479"/>
                  </a:lnTo>
                  <a:lnTo>
                    <a:pt x="1201155" y="172212"/>
                  </a:lnTo>
                  <a:lnTo>
                    <a:pt x="1187714" y="136529"/>
                  </a:lnTo>
                  <a:close/>
                </a:path>
                <a:path w="1569720" h="617854">
                  <a:moveTo>
                    <a:pt x="1330330" y="82808"/>
                  </a:moveTo>
                  <a:lnTo>
                    <a:pt x="1223406" y="123063"/>
                  </a:lnTo>
                  <a:lnTo>
                    <a:pt x="1236847" y="158758"/>
                  </a:lnTo>
                  <a:lnTo>
                    <a:pt x="1343802" y="118491"/>
                  </a:lnTo>
                  <a:lnTo>
                    <a:pt x="1330330" y="82808"/>
                  </a:lnTo>
                  <a:close/>
                </a:path>
                <a:path w="1569720" h="617854">
                  <a:moveTo>
                    <a:pt x="1554492" y="29087"/>
                  </a:moveTo>
                  <a:lnTo>
                    <a:pt x="1472946" y="29087"/>
                  </a:lnTo>
                  <a:lnTo>
                    <a:pt x="1486418" y="64770"/>
                  </a:lnTo>
                  <a:lnTo>
                    <a:pt x="1468943" y="71349"/>
                  </a:lnTo>
                  <a:lnTo>
                    <a:pt x="1482333" y="106942"/>
                  </a:lnTo>
                  <a:lnTo>
                    <a:pt x="1554492" y="29087"/>
                  </a:lnTo>
                  <a:close/>
                </a:path>
                <a:path w="1569720" h="617854">
                  <a:moveTo>
                    <a:pt x="1455512" y="35650"/>
                  </a:moveTo>
                  <a:lnTo>
                    <a:pt x="1366022" y="69342"/>
                  </a:lnTo>
                  <a:lnTo>
                    <a:pt x="1379463" y="105037"/>
                  </a:lnTo>
                  <a:lnTo>
                    <a:pt x="1468943" y="71349"/>
                  </a:lnTo>
                  <a:lnTo>
                    <a:pt x="1455512" y="35650"/>
                  </a:lnTo>
                  <a:close/>
                </a:path>
                <a:path w="1569720" h="617854">
                  <a:moveTo>
                    <a:pt x="1472946" y="29087"/>
                  </a:moveTo>
                  <a:lnTo>
                    <a:pt x="1455512" y="35650"/>
                  </a:lnTo>
                  <a:lnTo>
                    <a:pt x="1468943" y="71349"/>
                  </a:lnTo>
                  <a:lnTo>
                    <a:pt x="1486418" y="64770"/>
                  </a:lnTo>
                  <a:lnTo>
                    <a:pt x="1472946" y="29087"/>
                  </a:lnTo>
                  <a:close/>
                </a:path>
                <a:path w="1569720" h="617854">
                  <a:moveTo>
                    <a:pt x="1442100" y="0"/>
                  </a:moveTo>
                  <a:lnTo>
                    <a:pt x="1455512" y="35650"/>
                  </a:lnTo>
                  <a:lnTo>
                    <a:pt x="1472946" y="29087"/>
                  </a:lnTo>
                  <a:lnTo>
                    <a:pt x="1554492" y="29087"/>
                  </a:lnTo>
                  <a:lnTo>
                    <a:pt x="1569201" y="13216"/>
                  </a:lnTo>
                  <a:lnTo>
                    <a:pt x="1442100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85019" y="3253489"/>
              <a:ext cx="2305050" cy="883285"/>
            </a:xfrm>
            <a:custGeom>
              <a:avLst/>
              <a:gdLst/>
              <a:ahLst/>
              <a:cxnLst/>
              <a:rect l="l" t="t" r="r" b="b"/>
              <a:pathLst>
                <a:path w="2305050" h="883285">
                  <a:moveTo>
                    <a:pt x="87264" y="775978"/>
                  </a:moveTo>
                  <a:lnTo>
                    <a:pt x="0" y="869335"/>
                  </a:lnTo>
                  <a:lnTo>
                    <a:pt x="127010" y="883145"/>
                  </a:lnTo>
                  <a:lnTo>
                    <a:pt x="116217" y="854046"/>
                  </a:lnTo>
                  <a:lnTo>
                    <a:pt x="95890" y="854046"/>
                  </a:lnTo>
                  <a:lnTo>
                    <a:pt x="82692" y="818327"/>
                  </a:lnTo>
                  <a:lnTo>
                    <a:pt x="100518" y="811714"/>
                  </a:lnTo>
                  <a:lnTo>
                    <a:pt x="87264" y="775978"/>
                  </a:lnTo>
                  <a:close/>
                </a:path>
                <a:path w="2305050" h="883285">
                  <a:moveTo>
                    <a:pt x="100518" y="811714"/>
                  </a:moveTo>
                  <a:lnTo>
                    <a:pt x="82692" y="818327"/>
                  </a:lnTo>
                  <a:lnTo>
                    <a:pt x="95890" y="854046"/>
                  </a:lnTo>
                  <a:lnTo>
                    <a:pt x="113759" y="847417"/>
                  </a:lnTo>
                  <a:lnTo>
                    <a:pt x="100518" y="811714"/>
                  </a:lnTo>
                  <a:close/>
                </a:path>
                <a:path w="2305050" h="883285">
                  <a:moveTo>
                    <a:pt x="113759" y="847417"/>
                  </a:moveTo>
                  <a:lnTo>
                    <a:pt x="95890" y="854046"/>
                  </a:lnTo>
                  <a:lnTo>
                    <a:pt x="116217" y="854046"/>
                  </a:lnTo>
                  <a:lnTo>
                    <a:pt x="113759" y="847417"/>
                  </a:lnTo>
                  <a:close/>
                </a:path>
                <a:path w="2305050" h="883285">
                  <a:moveTo>
                    <a:pt x="189890" y="778562"/>
                  </a:moveTo>
                  <a:lnTo>
                    <a:pt x="100518" y="811714"/>
                  </a:lnTo>
                  <a:lnTo>
                    <a:pt x="113759" y="847417"/>
                  </a:lnTo>
                  <a:lnTo>
                    <a:pt x="203088" y="814279"/>
                  </a:lnTo>
                  <a:lnTo>
                    <a:pt x="189890" y="778562"/>
                  </a:lnTo>
                  <a:close/>
                </a:path>
                <a:path w="2305050" h="883285">
                  <a:moveTo>
                    <a:pt x="332750" y="725518"/>
                  </a:moveTo>
                  <a:lnTo>
                    <a:pt x="225552" y="765297"/>
                  </a:lnTo>
                  <a:lnTo>
                    <a:pt x="238780" y="801029"/>
                  </a:lnTo>
                  <a:lnTo>
                    <a:pt x="345948" y="761250"/>
                  </a:lnTo>
                  <a:lnTo>
                    <a:pt x="332750" y="725518"/>
                  </a:lnTo>
                  <a:close/>
                </a:path>
                <a:path w="2305050" h="883285">
                  <a:moveTo>
                    <a:pt x="475640" y="672489"/>
                  </a:moveTo>
                  <a:lnTo>
                    <a:pt x="368442" y="712268"/>
                  </a:lnTo>
                  <a:lnTo>
                    <a:pt x="381640" y="747985"/>
                  </a:lnTo>
                  <a:lnTo>
                    <a:pt x="488838" y="708208"/>
                  </a:lnTo>
                  <a:lnTo>
                    <a:pt x="475640" y="672489"/>
                  </a:lnTo>
                  <a:close/>
                </a:path>
                <a:path w="2305050" h="883285">
                  <a:moveTo>
                    <a:pt x="618500" y="619506"/>
                  </a:moveTo>
                  <a:lnTo>
                    <a:pt x="511302" y="659224"/>
                  </a:lnTo>
                  <a:lnTo>
                    <a:pt x="524530" y="694956"/>
                  </a:lnTo>
                  <a:lnTo>
                    <a:pt x="631698" y="655176"/>
                  </a:lnTo>
                  <a:lnTo>
                    <a:pt x="618500" y="619506"/>
                  </a:lnTo>
                  <a:close/>
                </a:path>
                <a:path w="2305050" h="883285">
                  <a:moveTo>
                    <a:pt x="761390" y="566415"/>
                  </a:moveTo>
                  <a:lnTo>
                    <a:pt x="654192" y="606171"/>
                  </a:lnTo>
                  <a:lnTo>
                    <a:pt x="667390" y="641914"/>
                  </a:lnTo>
                  <a:lnTo>
                    <a:pt x="774588" y="602098"/>
                  </a:lnTo>
                  <a:lnTo>
                    <a:pt x="761390" y="566415"/>
                  </a:lnTo>
                  <a:close/>
                </a:path>
                <a:path w="2305050" h="883285">
                  <a:moveTo>
                    <a:pt x="904250" y="513325"/>
                  </a:moveTo>
                  <a:lnTo>
                    <a:pt x="797052" y="553212"/>
                  </a:lnTo>
                  <a:lnTo>
                    <a:pt x="810280" y="588894"/>
                  </a:lnTo>
                  <a:lnTo>
                    <a:pt x="917448" y="549139"/>
                  </a:lnTo>
                  <a:lnTo>
                    <a:pt x="904250" y="513325"/>
                  </a:lnTo>
                  <a:close/>
                </a:path>
                <a:path w="2305050" h="883285">
                  <a:moveTo>
                    <a:pt x="1047140" y="460366"/>
                  </a:moveTo>
                  <a:lnTo>
                    <a:pt x="939942" y="500121"/>
                  </a:lnTo>
                  <a:lnTo>
                    <a:pt x="953140" y="535804"/>
                  </a:lnTo>
                  <a:lnTo>
                    <a:pt x="1060338" y="496062"/>
                  </a:lnTo>
                  <a:lnTo>
                    <a:pt x="1047140" y="460366"/>
                  </a:lnTo>
                  <a:close/>
                </a:path>
                <a:path w="2305050" h="883285">
                  <a:moveTo>
                    <a:pt x="1190000" y="407289"/>
                  </a:moveTo>
                  <a:lnTo>
                    <a:pt x="1082802" y="447162"/>
                  </a:lnTo>
                  <a:lnTo>
                    <a:pt x="1096030" y="482845"/>
                  </a:lnTo>
                  <a:lnTo>
                    <a:pt x="1203198" y="443103"/>
                  </a:lnTo>
                  <a:lnTo>
                    <a:pt x="1190000" y="407289"/>
                  </a:lnTo>
                  <a:close/>
                </a:path>
                <a:path w="2305050" h="883285">
                  <a:moveTo>
                    <a:pt x="1332890" y="354330"/>
                  </a:moveTo>
                  <a:lnTo>
                    <a:pt x="1225692" y="394072"/>
                  </a:lnTo>
                  <a:lnTo>
                    <a:pt x="1238890" y="429768"/>
                  </a:lnTo>
                  <a:lnTo>
                    <a:pt x="1346088" y="390012"/>
                  </a:lnTo>
                  <a:lnTo>
                    <a:pt x="1332890" y="354330"/>
                  </a:lnTo>
                  <a:close/>
                </a:path>
                <a:path w="2305050" h="883285">
                  <a:moveTo>
                    <a:pt x="1475750" y="301239"/>
                  </a:moveTo>
                  <a:lnTo>
                    <a:pt x="1368552" y="340995"/>
                  </a:lnTo>
                  <a:lnTo>
                    <a:pt x="1381780" y="376809"/>
                  </a:lnTo>
                  <a:lnTo>
                    <a:pt x="1488948" y="336922"/>
                  </a:lnTo>
                  <a:lnTo>
                    <a:pt x="1475750" y="301239"/>
                  </a:lnTo>
                  <a:close/>
                </a:path>
                <a:path w="2305050" h="883285">
                  <a:moveTo>
                    <a:pt x="1618640" y="248280"/>
                  </a:moveTo>
                  <a:lnTo>
                    <a:pt x="1511442" y="288036"/>
                  </a:lnTo>
                  <a:lnTo>
                    <a:pt x="1524640" y="323718"/>
                  </a:lnTo>
                  <a:lnTo>
                    <a:pt x="1631838" y="283963"/>
                  </a:lnTo>
                  <a:lnTo>
                    <a:pt x="1618640" y="248280"/>
                  </a:lnTo>
                  <a:close/>
                </a:path>
                <a:path w="2305050" h="883285">
                  <a:moveTo>
                    <a:pt x="1761500" y="195190"/>
                  </a:moveTo>
                  <a:lnTo>
                    <a:pt x="1654302" y="234945"/>
                  </a:lnTo>
                  <a:lnTo>
                    <a:pt x="1667530" y="270628"/>
                  </a:lnTo>
                  <a:lnTo>
                    <a:pt x="1774698" y="230886"/>
                  </a:lnTo>
                  <a:lnTo>
                    <a:pt x="1761500" y="195190"/>
                  </a:lnTo>
                  <a:close/>
                </a:path>
                <a:path w="2305050" h="883285">
                  <a:moveTo>
                    <a:pt x="1904390" y="142113"/>
                  </a:moveTo>
                  <a:lnTo>
                    <a:pt x="1797192" y="181986"/>
                  </a:lnTo>
                  <a:lnTo>
                    <a:pt x="1810390" y="217669"/>
                  </a:lnTo>
                  <a:lnTo>
                    <a:pt x="1917588" y="177927"/>
                  </a:lnTo>
                  <a:lnTo>
                    <a:pt x="1904390" y="142113"/>
                  </a:lnTo>
                  <a:close/>
                </a:path>
                <a:path w="2305050" h="883285">
                  <a:moveTo>
                    <a:pt x="2047250" y="89154"/>
                  </a:moveTo>
                  <a:lnTo>
                    <a:pt x="1940052" y="128896"/>
                  </a:lnTo>
                  <a:lnTo>
                    <a:pt x="1953280" y="164592"/>
                  </a:lnTo>
                  <a:lnTo>
                    <a:pt x="2060448" y="124836"/>
                  </a:lnTo>
                  <a:lnTo>
                    <a:pt x="2047250" y="89154"/>
                  </a:lnTo>
                  <a:close/>
                </a:path>
                <a:path w="2305050" h="883285">
                  <a:moveTo>
                    <a:pt x="2190140" y="36063"/>
                  </a:moveTo>
                  <a:lnTo>
                    <a:pt x="2082942" y="75819"/>
                  </a:lnTo>
                  <a:lnTo>
                    <a:pt x="2096140" y="111633"/>
                  </a:lnTo>
                  <a:lnTo>
                    <a:pt x="2203338" y="71877"/>
                  </a:lnTo>
                  <a:lnTo>
                    <a:pt x="2190140" y="36063"/>
                  </a:lnTo>
                  <a:close/>
                </a:path>
                <a:path w="2305050" h="883285">
                  <a:moveTo>
                    <a:pt x="2178070" y="0"/>
                  </a:moveTo>
                  <a:lnTo>
                    <a:pt x="2217816" y="107061"/>
                  </a:lnTo>
                  <a:lnTo>
                    <a:pt x="2305050" y="13716"/>
                  </a:lnTo>
                  <a:lnTo>
                    <a:pt x="2178070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412223" y="3196590"/>
              <a:ext cx="299720" cy="1064260"/>
            </a:xfrm>
            <a:custGeom>
              <a:avLst/>
              <a:gdLst/>
              <a:ahLst/>
              <a:cxnLst/>
              <a:rect l="l" t="t" r="r" b="b"/>
              <a:pathLst>
                <a:path w="299720" h="1064260">
                  <a:moveTo>
                    <a:pt x="0" y="0"/>
                  </a:moveTo>
                  <a:lnTo>
                    <a:pt x="299465" y="1064264"/>
                  </a:lnTo>
                </a:path>
              </a:pathLst>
            </a:custGeom>
            <a:ln w="2857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621153" y="556565"/>
            <a:ext cx="3863975" cy="7131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300"/>
              </a:lnSpc>
              <a:spcBef>
                <a:spcPts val="100"/>
              </a:spcBef>
            </a:pPr>
            <a:r>
              <a:rPr dirty="0" sz="1500" spc="-20" b="1">
                <a:solidFill>
                  <a:srgbClr val="000000"/>
                </a:solidFill>
                <a:latin typeface="Arial"/>
                <a:cs typeface="Arial"/>
              </a:rPr>
              <a:t>Find</a:t>
            </a:r>
            <a:r>
              <a:rPr dirty="0" sz="1500" spc="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1500" spc="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000000"/>
                </a:solidFill>
                <a:latin typeface="Arial"/>
                <a:cs typeface="Arial"/>
              </a:rPr>
              <a:t>which</a:t>
            </a:r>
            <a:r>
              <a:rPr dirty="0" sz="1500" spc="8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000000"/>
                </a:solidFill>
                <a:latin typeface="Arial"/>
                <a:cs typeface="Arial"/>
              </a:rPr>
              <a:t>cluster</a:t>
            </a:r>
            <a:r>
              <a:rPr dirty="0" sz="1500" spc="3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000000"/>
                </a:solidFill>
                <a:latin typeface="Arial"/>
                <a:cs typeface="Arial"/>
              </a:rPr>
              <a:t>does</a:t>
            </a:r>
            <a:r>
              <a:rPr dirty="0" sz="1500" spc="1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000000"/>
                </a:solidFill>
                <a:latin typeface="Arial"/>
                <a:cs typeface="Arial"/>
              </a:rPr>
              <a:t>point</a:t>
            </a:r>
            <a:r>
              <a:rPr dirty="0" sz="1500" spc="4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dirty="0" sz="1500" spc="1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000000"/>
                </a:solidFill>
                <a:latin typeface="Arial"/>
                <a:cs typeface="Arial"/>
              </a:rPr>
              <a:t>belongs </a:t>
            </a:r>
            <a:r>
              <a:rPr dirty="0" sz="1500" spc="-40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000000"/>
                </a:solidFill>
                <a:latin typeface="Arial"/>
                <a:cs typeface="Arial"/>
              </a:rPr>
              <a:t>to,</a:t>
            </a:r>
            <a:r>
              <a:rPr dirty="0" sz="1500" spc="-1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000000"/>
                </a:solidFill>
                <a:latin typeface="Arial"/>
                <a:cs typeface="Arial"/>
              </a:rPr>
              <a:t>how?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21153" y="1243913"/>
            <a:ext cx="403479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1775" marR="5080" indent="-219075">
              <a:lnSpc>
                <a:spcPct val="150200"/>
              </a:lnSpc>
              <a:spcBef>
                <a:spcPts val="100"/>
              </a:spcBef>
              <a:buFont typeface="Wingdings"/>
              <a:buChar char=""/>
              <a:tabLst>
                <a:tab pos="231140" algn="l"/>
                <a:tab pos="231775" algn="l"/>
              </a:tabLst>
            </a:pPr>
            <a:r>
              <a:rPr dirty="0" sz="1500" spc="-15">
                <a:latin typeface="Arial MT"/>
                <a:cs typeface="Arial MT"/>
              </a:rPr>
              <a:t>Repeat</a:t>
            </a:r>
            <a:r>
              <a:rPr dirty="0" sz="1500" spc="6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same</a:t>
            </a:r>
            <a:r>
              <a:rPr dirty="0" sz="1500" spc="9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procedure</a:t>
            </a:r>
            <a:r>
              <a:rPr dirty="0" sz="1500" spc="95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but</a:t>
            </a:r>
            <a:r>
              <a:rPr dirty="0" sz="1500" spc="6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measure</a:t>
            </a:r>
            <a:r>
              <a:rPr dirty="0" sz="1500" spc="17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 </a:t>
            </a:r>
            <a:r>
              <a:rPr dirty="0" sz="1500" spc="-405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distance</a:t>
            </a:r>
            <a:r>
              <a:rPr dirty="0" sz="1500" spc="90">
                <a:latin typeface="Arial MT"/>
                <a:cs typeface="Arial MT"/>
              </a:rPr>
              <a:t> </a:t>
            </a:r>
            <a:r>
              <a:rPr dirty="0" sz="1500" spc="15">
                <a:latin typeface="Arial MT"/>
                <a:cs typeface="Arial MT"/>
              </a:rPr>
              <a:t>to</a:t>
            </a:r>
            <a:r>
              <a:rPr dirty="0" sz="1500" spc="-6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110"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r>
              <a:rPr dirty="0" sz="1500" spc="-5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mean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46681" y="3987481"/>
            <a:ext cx="2327275" cy="81026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8100" marR="975360">
              <a:lnSpc>
                <a:spcPts val="1430"/>
              </a:lnSpc>
              <a:spcBef>
                <a:spcPts val="155"/>
              </a:spcBef>
            </a:pPr>
            <a:r>
              <a:rPr dirty="0" sz="1200" spc="5">
                <a:latin typeface="Arial MT"/>
                <a:cs typeface="Arial MT"/>
              </a:rPr>
              <a:t>Add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point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nearest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cluster</a:t>
            </a:r>
            <a:endParaRPr sz="1200">
              <a:latin typeface="Arial MT"/>
              <a:cs typeface="Arial MT"/>
            </a:endParaRPr>
          </a:p>
          <a:p>
            <a:pPr marL="911225" marR="30480">
              <a:lnSpc>
                <a:spcPts val="1430"/>
              </a:lnSpc>
              <a:spcBef>
                <a:spcPts val="450"/>
              </a:spcBef>
            </a:pPr>
            <a:r>
              <a:rPr dirty="0" sz="1200" spc="-5">
                <a:latin typeface="Arial MT"/>
                <a:cs typeface="Arial MT"/>
              </a:rPr>
              <a:t>Distance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5">
                <a:latin typeface="Arial MT"/>
                <a:cs typeface="Arial MT"/>
              </a:rPr>
              <a:t>2</a:t>
            </a:r>
            <a:r>
              <a:rPr dirty="0" baseline="27777" sz="1200" spc="7">
                <a:latin typeface="Arial MT"/>
                <a:cs typeface="Arial MT"/>
              </a:rPr>
              <a:t>nd</a:t>
            </a:r>
            <a:r>
              <a:rPr dirty="0" baseline="27777" sz="1200" spc="179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point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r>
              <a:rPr dirty="0" sz="1200" spc="4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cluster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75528" y="3001458"/>
            <a:ext cx="234955" cy="23494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66865" y="1512570"/>
            <a:ext cx="5325110" cy="1950085"/>
            <a:chOff x="3666865" y="1512570"/>
            <a:chExt cx="5325110" cy="1950085"/>
          </a:xfrm>
        </p:grpSpPr>
        <p:sp>
          <p:nvSpPr>
            <p:cNvPr id="6" name="object 6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6082" y="2571047"/>
              <a:ext cx="234955" cy="2349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85649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19049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485649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28574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722754" y="1729038"/>
            <a:ext cx="1901825" cy="783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 sz="1650" spc="-30">
                <a:latin typeface="Arial MT"/>
                <a:cs typeface="Arial MT"/>
              </a:rPr>
              <a:t>Calculate</a:t>
            </a:r>
            <a:r>
              <a:rPr dirty="0" sz="1650" spc="170">
                <a:latin typeface="Arial MT"/>
                <a:cs typeface="Arial MT"/>
              </a:rPr>
              <a:t> </a:t>
            </a:r>
            <a:r>
              <a:rPr dirty="0" sz="1650" spc="-35">
                <a:latin typeface="Arial MT"/>
                <a:cs typeface="Arial MT"/>
              </a:rPr>
              <a:t>the</a:t>
            </a:r>
            <a:r>
              <a:rPr dirty="0" sz="1650" spc="100">
                <a:latin typeface="Arial MT"/>
                <a:cs typeface="Arial MT"/>
              </a:rPr>
              <a:t> </a:t>
            </a:r>
            <a:r>
              <a:rPr dirty="0" sz="1650" spc="-30">
                <a:latin typeface="Arial MT"/>
                <a:cs typeface="Arial MT"/>
              </a:rPr>
              <a:t>cluster </a:t>
            </a:r>
            <a:r>
              <a:rPr dirty="0" sz="1650" spc="-440">
                <a:latin typeface="Arial MT"/>
                <a:cs typeface="Arial MT"/>
              </a:rPr>
              <a:t> </a:t>
            </a:r>
            <a:r>
              <a:rPr dirty="0" sz="1650" spc="-15">
                <a:latin typeface="Arial MT"/>
                <a:cs typeface="Arial MT"/>
              </a:rPr>
              <a:t>mean</a:t>
            </a:r>
            <a:r>
              <a:rPr dirty="0" sz="1650" spc="-15">
                <a:latin typeface="Arial MT"/>
                <a:cs typeface="Arial MT"/>
              </a:rPr>
              <a:t> </a:t>
            </a:r>
            <a:r>
              <a:rPr dirty="0" sz="1650" spc="-40">
                <a:latin typeface="Arial MT"/>
                <a:cs typeface="Arial MT"/>
              </a:rPr>
              <a:t>including</a:t>
            </a:r>
            <a:r>
              <a:rPr dirty="0" sz="1650" spc="-35">
                <a:latin typeface="Arial MT"/>
                <a:cs typeface="Arial MT"/>
              </a:rPr>
              <a:t> the </a:t>
            </a:r>
            <a:r>
              <a:rPr dirty="0" sz="1650" spc="-30">
                <a:latin typeface="Arial MT"/>
                <a:cs typeface="Arial MT"/>
              </a:rPr>
              <a:t> </a:t>
            </a:r>
            <a:r>
              <a:rPr dirty="0" sz="1650" spc="-40">
                <a:latin typeface="Arial MT"/>
                <a:cs typeface="Arial MT"/>
              </a:rPr>
              <a:t>new</a:t>
            </a:r>
            <a:r>
              <a:rPr dirty="0" sz="1650" spc="65">
                <a:latin typeface="Arial MT"/>
                <a:cs typeface="Arial MT"/>
              </a:rPr>
              <a:t> </a:t>
            </a:r>
            <a:r>
              <a:rPr dirty="0" sz="1650" spc="-10">
                <a:latin typeface="Arial MT"/>
                <a:cs typeface="Arial MT"/>
              </a:rPr>
              <a:t>point</a:t>
            </a:r>
            <a:endParaRPr sz="16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2" name="object 22"/>
            <p:cNvSpPr/>
            <p:nvPr/>
          </p:nvSpPr>
          <p:spPr>
            <a:xfrm>
              <a:off x="4379335" y="2690241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577" y="796158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95500" y="3486662"/>
              <a:ext cx="144780" cy="59055"/>
            </a:xfrm>
            <a:custGeom>
              <a:avLst/>
              <a:gdLst/>
              <a:ahLst/>
              <a:cxnLst/>
              <a:rect l="l" t="t" r="r" b="b"/>
              <a:pathLst>
                <a:path w="144779" h="59054">
                  <a:moveTo>
                    <a:pt x="42428" y="9774"/>
                  </a:moveTo>
                  <a:lnTo>
                    <a:pt x="0" y="47493"/>
                  </a:lnTo>
                  <a:lnTo>
                    <a:pt x="55626" y="58792"/>
                  </a:lnTo>
                  <a:lnTo>
                    <a:pt x="52413" y="46863"/>
                  </a:lnTo>
                  <a:lnTo>
                    <a:pt x="39227" y="46863"/>
                  </a:lnTo>
                  <a:lnTo>
                    <a:pt x="34290" y="28443"/>
                  </a:lnTo>
                  <a:lnTo>
                    <a:pt x="46561" y="25128"/>
                  </a:lnTo>
                  <a:lnTo>
                    <a:pt x="42428" y="9774"/>
                  </a:lnTo>
                  <a:close/>
                </a:path>
                <a:path w="144779" h="59054">
                  <a:moveTo>
                    <a:pt x="46561" y="25128"/>
                  </a:moveTo>
                  <a:lnTo>
                    <a:pt x="34290" y="28443"/>
                  </a:lnTo>
                  <a:lnTo>
                    <a:pt x="39227" y="46863"/>
                  </a:lnTo>
                  <a:lnTo>
                    <a:pt x="51520" y="43545"/>
                  </a:lnTo>
                  <a:lnTo>
                    <a:pt x="46561" y="25128"/>
                  </a:lnTo>
                  <a:close/>
                </a:path>
                <a:path w="144779" h="59054">
                  <a:moveTo>
                    <a:pt x="51520" y="43545"/>
                  </a:moveTo>
                  <a:lnTo>
                    <a:pt x="39227" y="46863"/>
                  </a:lnTo>
                  <a:lnTo>
                    <a:pt x="52413" y="46863"/>
                  </a:lnTo>
                  <a:lnTo>
                    <a:pt x="51520" y="43545"/>
                  </a:lnTo>
                  <a:close/>
                </a:path>
                <a:path w="144779" h="59054">
                  <a:moveTo>
                    <a:pt x="139567" y="0"/>
                  </a:moveTo>
                  <a:lnTo>
                    <a:pt x="46561" y="25128"/>
                  </a:lnTo>
                  <a:lnTo>
                    <a:pt x="51520" y="43545"/>
                  </a:lnTo>
                  <a:lnTo>
                    <a:pt x="144658" y="18406"/>
                  </a:lnTo>
                  <a:lnTo>
                    <a:pt x="139567" y="0"/>
                  </a:lnTo>
                  <a:close/>
                </a:path>
              </a:pathLst>
            </a:custGeom>
            <a:solidFill>
              <a:srgbClr val="000000">
                <a:alpha val="9803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66865" y="1512570"/>
            <a:ext cx="5325110" cy="1993264"/>
            <a:chOff x="3666865" y="1512570"/>
            <a:chExt cx="5325110" cy="1993264"/>
          </a:xfrm>
        </p:grpSpPr>
        <p:sp>
          <p:nvSpPr>
            <p:cNvPr id="5" name="object 5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6082" y="2571047"/>
              <a:ext cx="234955" cy="2349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79335" y="2690241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577" y="796158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621153" y="671127"/>
            <a:ext cx="4702810" cy="254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 b="1">
                <a:solidFill>
                  <a:srgbClr val="595959"/>
                </a:solidFill>
                <a:latin typeface="Arial"/>
                <a:cs typeface="Arial"/>
              </a:rPr>
              <a:t>Find</a:t>
            </a:r>
            <a:r>
              <a:rPr dirty="0" sz="1500" spc="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dirty="0" sz="1500" spc="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dirty="0" sz="1500" spc="8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595959"/>
                </a:solidFill>
                <a:latin typeface="Arial"/>
                <a:cs typeface="Arial"/>
              </a:rPr>
              <a:t>cluster</a:t>
            </a:r>
            <a:r>
              <a:rPr dirty="0" sz="1500" spc="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dirty="0" sz="1500" spc="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595959"/>
                </a:solidFill>
                <a:latin typeface="Arial"/>
                <a:cs typeface="Arial"/>
              </a:rPr>
              <a:t>point</a:t>
            </a:r>
            <a:r>
              <a:rPr dirty="0" sz="1500" spc="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r>
              <a:rPr dirty="0" sz="1500" spc="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595959"/>
                </a:solidFill>
                <a:latin typeface="Arial"/>
                <a:cs typeface="Arial"/>
              </a:rPr>
              <a:t>belongs</a:t>
            </a:r>
            <a:r>
              <a:rPr dirty="0" sz="1500" spc="9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95959"/>
                </a:solidFill>
                <a:latin typeface="Arial"/>
                <a:cs typeface="Arial"/>
              </a:rPr>
              <a:t>to,</a:t>
            </a:r>
            <a:r>
              <a:rPr dirty="0" sz="15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595959"/>
                </a:solidFill>
                <a:latin typeface="Arial"/>
                <a:cs typeface="Arial"/>
              </a:rPr>
              <a:t>how?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21153" y="899989"/>
            <a:ext cx="4034790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1775" marR="5080" indent="-219075">
              <a:lnSpc>
                <a:spcPct val="150300"/>
              </a:lnSpc>
              <a:spcBef>
                <a:spcPts val="100"/>
              </a:spcBef>
              <a:buFont typeface="Wingdings"/>
              <a:buChar char=""/>
              <a:tabLst>
                <a:tab pos="231140" algn="l"/>
                <a:tab pos="231775" algn="l"/>
              </a:tabLst>
            </a:pP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Repeat</a:t>
            </a:r>
            <a:r>
              <a:rPr dirty="0" sz="1500" spc="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5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same</a:t>
            </a:r>
            <a:r>
              <a:rPr dirty="0" sz="1500" spc="9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procedure</a:t>
            </a:r>
            <a:r>
              <a:rPr dirty="0" sz="1500" spc="9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35">
                <a:solidFill>
                  <a:srgbClr val="595959"/>
                </a:solidFill>
                <a:latin typeface="Arial MT"/>
                <a:cs typeface="Arial MT"/>
              </a:rPr>
              <a:t>but</a:t>
            </a:r>
            <a:r>
              <a:rPr dirty="0" sz="1500" spc="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595959"/>
                </a:solidFill>
                <a:latin typeface="Arial MT"/>
                <a:cs typeface="Arial MT"/>
              </a:rPr>
              <a:t>measure</a:t>
            </a:r>
            <a:r>
              <a:rPr dirty="0" sz="1500" spc="1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the </a:t>
            </a:r>
            <a:r>
              <a:rPr dirty="0" sz="1500" spc="-40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distance</a:t>
            </a:r>
            <a:r>
              <a:rPr dirty="0" sz="1500" spc="8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595959"/>
                </a:solidFill>
                <a:latin typeface="Arial MT"/>
                <a:cs typeface="Arial MT"/>
              </a:rPr>
              <a:t>from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500" spc="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35">
                <a:solidFill>
                  <a:srgbClr val="595959"/>
                </a:solidFill>
                <a:latin typeface="Arial MT"/>
                <a:cs typeface="Arial MT"/>
              </a:rPr>
              <a:t>new</a:t>
            </a:r>
            <a:r>
              <a:rPr dirty="0" sz="1500" spc="9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r>
              <a:rPr dirty="0" sz="1500" spc="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mean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66865" y="1512570"/>
            <a:ext cx="5325110" cy="2623820"/>
            <a:chOff x="3666865" y="1512570"/>
            <a:chExt cx="5325110" cy="2623820"/>
          </a:xfrm>
        </p:grpSpPr>
        <p:sp>
          <p:nvSpPr>
            <p:cNvPr id="6" name="object 6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6082" y="2571047"/>
              <a:ext cx="234955" cy="2349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14306" y="3367908"/>
              <a:ext cx="356870" cy="160655"/>
            </a:xfrm>
            <a:custGeom>
              <a:avLst/>
              <a:gdLst/>
              <a:ahLst/>
              <a:cxnLst/>
              <a:rect l="l" t="t" r="r" b="b"/>
              <a:pathLst>
                <a:path w="356870" h="160654">
                  <a:moveTo>
                    <a:pt x="86989" y="53340"/>
                  </a:moveTo>
                  <a:lnTo>
                    <a:pt x="0" y="146947"/>
                  </a:lnTo>
                  <a:lnTo>
                    <a:pt x="127101" y="160401"/>
                  </a:lnTo>
                  <a:lnTo>
                    <a:pt x="116208" y="131326"/>
                  </a:lnTo>
                  <a:lnTo>
                    <a:pt x="95859" y="131326"/>
                  </a:lnTo>
                  <a:lnTo>
                    <a:pt x="82539" y="95762"/>
                  </a:lnTo>
                  <a:lnTo>
                    <a:pt x="100378" y="89073"/>
                  </a:lnTo>
                  <a:lnTo>
                    <a:pt x="86989" y="53340"/>
                  </a:lnTo>
                  <a:close/>
                </a:path>
                <a:path w="356870" h="160654">
                  <a:moveTo>
                    <a:pt x="100378" y="89073"/>
                  </a:moveTo>
                  <a:lnTo>
                    <a:pt x="82539" y="95762"/>
                  </a:lnTo>
                  <a:lnTo>
                    <a:pt x="95859" y="131326"/>
                  </a:lnTo>
                  <a:lnTo>
                    <a:pt x="113709" y="124657"/>
                  </a:lnTo>
                  <a:lnTo>
                    <a:pt x="100378" y="89073"/>
                  </a:lnTo>
                  <a:close/>
                </a:path>
                <a:path w="356870" h="160654">
                  <a:moveTo>
                    <a:pt x="113709" y="124657"/>
                  </a:moveTo>
                  <a:lnTo>
                    <a:pt x="95859" y="131326"/>
                  </a:lnTo>
                  <a:lnTo>
                    <a:pt x="116208" y="131326"/>
                  </a:lnTo>
                  <a:lnTo>
                    <a:pt x="113709" y="124657"/>
                  </a:lnTo>
                  <a:close/>
                </a:path>
                <a:path w="356870" h="160654">
                  <a:moveTo>
                    <a:pt x="189585" y="55626"/>
                  </a:moveTo>
                  <a:lnTo>
                    <a:pt x="100378" y="89073"/>
                  </a:lnTo>
                  <a:lnTo>
                    <a:pt x="113709" y="124657"/>
                  </a:lnTo>
                  <a:lnTo>
                    <a:pt x="202935" y="91321"/>
                  </a:lnTo>
                  <a:lnTo>
                    <a:pt x="189585" y="55626"/>
                  </a:lnTo>
                  <a:close/>
                </a:path>
                <a:path w="356870" h="160654">
                  <a:moveTo>
                    <a:pt x="341965" y="28956"/>
                  </a:moveTo>
                  <a:lnTo>
                    <a:pt x="260604" y="28956"/>
                  </a:lnTo>
                  <a:lnTo>
                    <a:pt x="273923" y="64651"/>
                  </a:lnTo>
                  <a:lnTo>
                    <a:pt x="256084" y="71324"/>
                  </a:lnTo>
                  <a:lnTo>
                    <a:pt x="269473" y="107061"/>
                  </a:lnTo>
                  <a:lnTo>
                    <a:pt x="341965" y="28956"/>
                  </a:lnTo>
                  <a:close/>
                </a:path>
                <a:path w="356870" h="160654">
                  <a:moveTo>
                    <a:pt x="242717" y="35647"/>
                  </a:moveTo>
                  <a:lnTo>
                    <a:pt x="225277" y="42172"/>
                  </a:lnTo>
                  <a:lnTo>
                    <a:pt x="238627" y="77855"/>
                  </a:lnTo>
                  <a:lnTo>
                    <a:pt x="256084" y="71324"/>
                  </a:lnTo>
                  <a:lnTo>
                    <a:pt x="242717" y="35647"/>
                  </a:lnTo>
                  <a:close/>
                </a:path>
                <a:path w="356870" h="160654">
                  <a:moveTo>
                    <a:pt x="260604" y="28956"/>
                  </a:moveTo>
                  <a:lnTo>
                    <a:pt x="242717" y="35647"/>
                  </a:lnTo>
                  <a:lnTo>
                    <a:pt x="256084" y="71324"/>
                  </a:lnTo>
                  <a:lnTo>
                    <a:pt x="273923" y="64651"/>
                  </a:lnTo>
                  <a:lnTo>
                    <a:pt x="260604" y="28956"/>
                  </a:lnTo>
                  <a:close/>
                </a:path>
                <a:path w="356870" h="160654">
                  <a:moveTo>
                    <a:pt x="229362" y="0"/>
                  </a:moveTo>
                  <a:lnTo>
                    <a:pt x="242717" y="35647"/>
                  </a:lnTo>
                  <a:lnTo>
                    <a:pt x="260604" y="28956"/>
                  </a:lnTo>
                  <a:lnTo>
                    <a:pt x="341965" y="28956"/>
                  </a:lnTo>
                  <a:lnTo>
                    <a:pt x="356463" y="13335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82246" y="3166622"/>
              <a:ext cx="1444625" cy="585470"/>
            </a:xfrm>
            <a:custGeom>
              <a:avLst/>
              <a:gdLst/>
              <a:ahLst/>
              <a:cxnLst/>
              <a:rect l="l" t="t" r="r" b="b"/>
              <a:pathLst>
                <a:path w="1444625" h="585470">
                  <a:moveTo>
                    <a:pt x="85831" y="478785"/>
                  </a:moveTo>
                  <a:lnTo>
                    <a:pt x="0" y="573523"/>
                  </a:lnTo>
                  <a:lnTo>
                    <a:pt x="127254" y="585334"/>
                  </a:lnTo>
                  <a:lnTo>
                    <a:pt x="116145" y="556759"/>
                  </a:lnTo>
                  <a:lnTo>
                    <a:pt x="95737" y="556759"/>
                  </a:lnTo>
                  <a:lnTo>
                    <a:pt x="81899" y="521208"/>
                  </a:lnTo>
                  <a:lnTo>
                    <a:pt x="99643" y="514312"/>
                  </a:lnTo>
                  <a:lnTo>
                    <a:pt x="85831" y="478785"/>
                  </a:lnTo>
                  <a:close/>
                </a:path>
                <a:path w="1444625" h="585470">
                  <a:moveTo>
                    <a:pt x="99643" y="514312"/>
                  </a:moveTo>
                  <a:lnTo>
                    <a:pt x="81899" y="521208"/>
                  </a:lnTo>
                  <a:lnTo>
                    <a:pt x="95737" y="556759"/>
                  </a:lnTo>
                  <a:lnTo>
                    <a:pt x="113464" y="549865"/>
                  </a:lnTo>
                  <a:lnTo>
                    <a:pt x="99643" y="514312"/>
                  </a:lnTo>
                  <a:close/>
                </a:path>
                <a:path w="1444625" h="585470">
                  <a:moveTo>
                    <a:pt x="113464" y="549865"/>
                  </a:moveTo>
                  <a:lnTo>
                    <a:pt x="95737" y="556759"/>
                  </a:lnTo>
                  <a:lnTo>
                    <a:pt x="116145" y="556759"/>
                  </a:lnTo>
                  <a:lnTo>
                    <a:pt x="113464" y="549865"/>
                  </a:lnTo>
                  <a:close/>
                </a:path>
                <a:path w="1444625" h="585470">
                  <a:moveTo>
                    <a:pt x="188457" y="479797"/>
                  </a:moveTo>
                  <a:lnTo>
                    <a:pt x="99643" y="514312"/>
                  </a:lnTo>
                  <a:lnTo>
                    <a:pt x="113464" y="549865"/>
                  </a:lnTo>
                  <a:lnTo>
                    <a:pt x="202173" y="515361"/>
                  </a:lnTo>
                  <a:lnTo>
                    <a:pt x="188457" y="479797"/>
                  </a:lnTo>
                  <a:close/>
                </a:path>
                <a:path w="1444625" h="585470">
                  <a:moveTo>
                    <a:pt x="330433" y="424552"/>
                  </a:moveTo>
                  <a:lnTo>
                    <a:pt x="223906" y="465963"/>
                  </a:lnTo>
                  <a:lnTo>
                    <a:pt x="237744" y="501514"/>
                  </a:lnTo>
                  <a:lnTo>
                    <a:pt x="344302" y="460116"/>
                  </a:lnTo>
                  <a:lnTo>
                    <a:pt x="330433" y="424552"/>
                  </a:lnTo>
                  <a:close/>
                </a:path>
                <a:path w="1444625" h="585470">
                  <a:moveTo>
                    <a:pt x="472440" y="369307"/>
                  </a:moveTo>
                  <a:lnTo>
                    <a:pt x="366003" y="410718"/>
                  </a:lnTo>
                  <a:lnTo>
                    <a:pt x="379719" y="446269"/>
                  </a:lnTo>
                  <a:lnTo>
                    <a:pt x="486277" y="404871"/>
                  </a:lnTo>
                  <a:lnTo>
                    <a:pt x="472440" y="369307"/>
                  </a:lnTo>
                  <a:close/>
                </a:path>
                <a:path w="1444625" h="585470">
                  <a:moveTo>
                    <a:pt x="614537" y="314062"/>
                  </a:moveTo>
                  <a:lnTo>
                    <a:pt x="507979" y="355473"/>
                  </a:lnTo>
                  <a:lnTo>
                    <a:pt x="521848" y="391024"/>
                  </a:lnTo>
                  <a:lnTo>
                    <a:pt x="628375" y="349626"/>
                  </a:lnTo>
                  <a:lnTo>
                    <a:pt x="614537" y="314062"/>
                  </a:lnTo>
                  <a:close/>
                </a:path>
                <a:path w="1444625" h="585470">
                  <a:moveTo>
                    <a:pt x="756544" y="258817"/>
                  </a:moveTo>
                  <a:lnTo>
                    <a:pt x="649986" y="300228"/>
                  </a:lnTo>
                  <a:lnTo>
                    <a:pt x="663823" y="335779"/>
                  </a:lnTo>
                  <a:lnTo>
                    <a:pt x="770382" y="294381"/>
                  </a:lnTo>
                  <a:lnTo>
                    <a:pt x="756544" y="258817"/>
                  </a:lnTo>
                  <a:close/>
                </a:path>
                <a:path w="1444625" h="585470">
                  <a:moveTo>
                    <a:pt x="898641" y="203572"/>
                  </a:moveTo>
                  <a:lnTo>
                    <a:pt x="792083" y="244983"/>
                  </a:lnTo>
                  <a:lnTo>
                    <a:pt x="805921" y="280534"/>
                  </a:lnTo>
                  <a:lnTo>
                    <a:pt x="912357" y="239136"/>
                  </a:lnTo>
                  <a:lnTo>
                    <a:pt x="898641" y="203572"/>
                  </a:lnTo>
                  <a:close/>
                </a:path>
                <a:path w="1444625" h="585470">
                  <a:moveTo>
                    <a:pt x="1040617" y="148327"/>
                  </a:moveTo>
                  <a:lnTo>
                    <a:pt x="934090" y="189856"/>
                  </a:lnTo>
                  <a:lnTo>
                    <a:pt x="947928" y="225289"/>
                  </a:lnTo>
                  <a:lnTo>
                    <a:pt x="1054486" y="183891"/>
                  </a:lnTo>
                  <a:lnTo>
                    <a:pt x="1040617" y="148327"/>
                  </a:lnTo>
                  <a:close/>
                </a:path>
                <a:path w="1444625" h="585470">
                  <a:moveTo>
                    <a:pt x="1182624" y="93082"/>
                  </a:moveTo>
                  <a:lnTo>
                    <a:pt x="1076187" y="134611"/>
                  </a:lnTo>
                  <a:lnTo>
                    <a:pt x="1089903" y="170044"/>
                  </a:lnTo>
                  <a:lnTo>
                    <a:pt x="1196461" y="128646"/>
                  </a:lnTo>
                  <a:lnTo>
                    <a:pt x="1182624" y="93082"/>
                  </a:lnTo>
                  <a:close/>
                </a:path>
                <a:path w="1444625" h="585470">
                  <a:moveTo>
                    <a:pt x="1324721" y="37837"/>
                  </a:moveTo>
                  <a:lnTo>
                    <a:pt x="1218163" y="79366"/>
                  </a:lnTo>
                  <a:lnTo>
                    <a:pt x="1232032" y="114799"/>
                  </a:lnTo>
                  <a:lnTo>
                    <a:pt x="1338559" y="73401"/>
                  </a:lnTo>
                  <a:lnTo>
                    <a:pt x="1324721" y="37837"/>
                  </a:lnTo>
                  <a:close/>
                </a:path>
                <a:path w="1444625" h="585470">
                  <a:moveTo>
                    <a:pt x="1316979" y="0"/>
                  </a:moveTo>
                  <a:lnTo>
                    <a:pt x="1358371" y="106548"/>
                  </a:lnTo>
                  <a:lnTo>
                    <a:pt x="1444233" y="11811"/>
                  </a:lnTo>
                  <a:lnTo>
                    <a:pt x="1316979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49546" y="3143000"/>
              <a:ext cx="2209800" cy="865505"/>
            </a:xfrm>
            <a:custGeom>
              <a:avLst/>
              <a:gdLst/>
              <a:ahLst/>
              <a:cxnLst/>
              <a:rect l="l" t="t" r="r" b="b"/>
              <a:pathLst>
                <a:path w="2209800" h="865504">
                  <a:moveTo>
                    <a:pt x="86624" y="758595"/>
                  </a:moveTo>
                  <a:lnTo>
                    <a:pt x="0" y="852617"/>
                  </a:lnTo>
                  <a:lnTo>
                    <a:pt x="127132" y="865440"/>
                  </a:lnTo>
                  <a:lnTo>
                    <a:pt x="116195" y="836593"/>
                  </a:lnTo>
                  <a:lnTo>
                    <a:pt x="95890" y="836593"/>
                  </a:lnTo>
                  <a:lnTo>
                    <a:pt x="82296" y="800968"/>
                  </a:lnTo>
                  <a:lnTo>
                    <a:pt x="100120" y="794193"/>
                  </a:lnTo>
                  <a:lnTo>
                    <a:pt x="86624" y="758595"/>
                  </a:lnTo>
                  <a:close/>
                </a:path>
                <a:path w="2209800" h="865504">
                  <a:moveTo>
                    <a:pt x="100120" y="794193"/>
                  </a:moveTo>
                  <a:lnTo>
                    <a:pt x="82296" y="800968"/>
                  </a:lnTo>
                  <a:lnTo>
                    <a:pt x="95890" y="836593"/>
                  </a:lnTo>
                  <a:lnTo>
                    <a:pt x="113637" y="829846"/>
                  </a:lnTo>
                  <a:lnTo>
                    <a:pt x="100120" y="794193"/>
                  </a:lnTo>
                  <a:close/>
                </a:path>
                <a:path w="2209800" h="865504">
                  <a:moveTo>
                    <a:pt x="113637" y="829846"/>
                  </a:moveTo>
                  <a:lnTo>
                    <a:pt x="95890" y="836593"/>
                  </a:lnTo>
                  <a:lnTo>
                    <a:pt x="116195" y="836593"/>
                  </a:lnTo>
                  <a:lnTo>
                    <a:pt x="113637" y="829846"/>
                  </a:lnTo>
                  <a:close/>
                </a:path>
                <a:path w="2209800" h="865504">
                  <a:moveTo>
                    <a:pt x="189097" y="760369"/>
                  </a:moveTo>
                  <a:lnTo>
                    <a:pt x="100120" y="794193"/>
                  </a:lnTo>
                  <a:lnTo>
                    <a:pt x="113637" y="829846"/>
                  </a:lnTo>
                  <a:lnTo>
                    <a:pt x="202692" y="795991"/>
                  </a:lnTo>
                  <a:lnTo>
                    <a:pt x="189097" y="760369"/>
                  </a:lnTo>
                  <a:close/>
                </a:path>
                <a:path w="2209800" h="865504">
                  <a:moveTo>
                    <a:pt x="331591" y="706242"/>
                  </a:moveTo>
                  <a:lnTo>
                    <a:pt x="224790" y="746842"/>
                  </a:lnTo>
                  <a:lnTo>
                    <a:pt x="238262" y="782455"/>
                  </a:lnTo>
                  <a:lnTo>
                    <a:pt x="345186" y="741855"/>
                  </a:lnTo>
                  <a:lnTo>
                    <a:pt x="331591" y="706242"/>
                  </a:lnTo>
                  <a:close/>
                </a:path>
                <a:path w="2209800" h="865504">
                  <a:moveTo>
                    <a:pt x="474085" y="652140"/>
                  </a:moveTo>
                  <a:lnTo>
                    <a:pt x="367162" y="692658"/>
                  </a:lnTo>
                  <a:lnTo>
                    <a:pt x="380756" y="728340"/>
                  </a:lnTo>
                  <a:lnTo>
                    <a:pt x="487558" y="687705"/>
                  </a:lnTo>
                  <a:lnTo>
                    <a:pt x="474085" y="652140"/>
                  </a:lnTo>
                  <a:close/>
                </a:path>
                <a:path w="2209800" h="865504">
                  <a:moveTo>
                    <a:pt x="616458" y="597907"/>
                  </a:moveTo>
                  <a:lnTo>
                    <a:pt x="509656" y="638556"/>
                  </a:lnTo>
                  <a:lnTo>
                    <a:pt x="523250" y="674238"/>
                  </a:lnTo>
                  <a:lnTo>
                    <a:pt x="630052" y="633603"/>
                  </a:lnTo>
                  <a:lnTo>
                    <a:pt x="616458" y="597907"/>
                  </a:lnTo>
                  <a:close/>
                </a:path>
                <a:path w="2209800" h="865504">
                  <a:moveTo>
                    <a:pt x="758952" y="543805"/>
                  </a:moveTo>
                  <a:lnTo>
                    <a:pt x="652150" y="584454"/>
                  </a:lnTo>
                  <a:lnTo>
                    <a:pt x="665622" y="620005"/>
                  </a:lnTo>
                  <a:lnTo>
                    <a:pt x="772546" y="579501"/>
                  </a:lnTo>
                  <a:lnTo>
                    <a:pt x="758952" y="543805"/>
                  </a:lnTo>
                  <a:close/>
                </a:path>
                <a:path w="2209800" h="865504">
                  <a:moveTo>
                    <a:pt x="901446" y="489703"/>
                  </a:moveTo>
                  <a:lnTo>
                    <a:pt x="794644" y="530352"/>
                  </a:lnTo>
                  <a:lnTo>
                    <a:pt x="808116" y="565903"/>
                  </a:lnTo>
                  <a:lnTo>
                    <a:pt x="915040" y="525267"/>
                  </a:lnTo>
                  <a:lnTo>
                    <a:pt x="901446" y="489703"/>
                  </a:lnTo>
                  <a:close/>
                </a:path>
                <a:path w="2209800" h="865504">
                  <a:moveTo>
                    <a:pt x="1043940" y="435601"/>
                  </a:moveTo>
                  <a:lnTo>
                    <a:pt x="937016" y="476118"/>
                  </a:lnTo>
                  <a:lnTo>
                    <a:pt x="950610" y="511801"/>
                  </a:lnTo>
                  <a:lnTo>
                    <a:pt x="1057412" y="471165"/>
                  </a:lnTo>
                  <a:lnTo>
                    <a:pt x="1043940" y="435601"/>
                  </a:lnTo>
                  <a:close/>
                </a:path>
                <a:path w="2209800" h="865504">
                  <a:moveTo>
                    <a:pt x="1186312" y="381381"/>
                  </a:moveTo>
                  <a:lnTo>
                    <a:pt x="1079510" y="422016"/>
                  </a:lnTo>
                  <a:lnTo>
                    <a:pt x="1093104" y="457581"/>
                  </a:lnTo>
                  <a:lnTo>
                    <a:pt x="1199906" y="417063"/>
                  </a:lnTo>
                  <a:lnTo>
                    <a:pt x="1186312" y="381381"/>
                  </a:lnTo>
                  <a:close/>
                </a:path>
                <a:path w="2209800" h="865504">
                  <a:moveTo>
                    <a:pt x="1328806" y="327279"/>
                  </a:moveTo>
                  <a:lnTo>
                    <a:pt x="1222004" y="367914"/>
                  </a:lnTo>
                  <a:lnTo>
                    <a:pt x="1235445" y="403479"/>
                  </a:lnTo>
                  <a:lnTo>
                    <a:pt x="1342400" y="362830"/>
                  </a:lnTo>
                  <a:lnTo>
                    <a:pt x="1328806" y="327279"/>
                  </a:lnTo>
                  <a:close/>
                </a:path>
                <a:path w="2209800" h="865504">
                  <a:moveTo>
                    <a:pt x="1471300" y="273177"/>
                  </a:moveTo>
                  <a:lnTo>
                    <a:pt x="1364498" y="313681"/>
                  </a:lnTo>
                  <a:lnTo>
                    <a:pt x="1377939" y="349377"/>
                  </a:lnTo>
                  <a:lnTo>
                    <a:pt x="1484772" y="308728"/>
                  </a:lnTo>
                  <a:lnTo>
                    <a:pt x="1471300" y="273177"/>
                  </a:lnTo>
                  <a:close/>
                </a:path>
                <a:path w="2209800" h="865504">
                  <a:moveTo>
                    <a:pt x="1613794" y="218943"/>
                  </a:moveTo>
                  <a:lnTo>
                    <a:pt x="1506870" y="259579"/>
                  </a:lnTo>
                  <a:lnTo>
                    <a:pt x="1520433" y="295275"/>
                  </a:lnTo>
                  <a:lnTo>
                    <a:pt x="1627266" y="254626"/>
                  </a:lnTo>
                  <a:lnTo>
                    <a:pt x="1613794" y="218943"/>
                  </a:lnTo>
                  <a:close/>
                </a:path>
                <a:path w="2209800" h="865504">
                  <a:moveTo>
                    <a:pt x="1756166" y="164841"/>
                  </a:moveTo>
                  <a:lnTo>
                    <a:pt x="1649364" y="205477"/>
                  </a:lnTo>
                  <a:lnTo>
                    <a:pt x="1662927" y="241041"/>
                  </a:lnTo>
                  <a:lnTo>
                    <a:pt x="1769760" y="200524"/>
                  </a:lnTo>
                  <a:lnTo>
                    <a:pt x="1756166" y="164841"/>
                  </a:lnTo>
                  <a:close/>
                </a:path>
                <a:path w="2209800" h="865504">
                  <a:moveTo>
                    <a:pt x="1898660" y="110739"/>
                  </a:moveTo>
                  <a:lnTo>
                    <a:pt x="1791858" y="151375"/>
                  </a:lnTo>
                  <a:lnTo>
                    <a:pt x="1805299" y="186939"/>
                  </a:lnTo>
                  <a:lnTo>
                    <a:pt x="1912254" y="146304"/>
                  </a:lnTo>
                  <a:lnTo>
                    <a:pt x="1898660" y="110739"/>
                  </a:lnTo>
                  <a:close/>
                </a:path>
                <a:path w="2209800" h="865504">
                  <a:moveTo>
                    <a:pt x="2041154" y="56637"/>
                  </a:moveTo>
                  <a:lnTo>
                    <a:pt x="1934352" y="97155"/>
                  </a:lnTo>
                  <a:lnTo>
                    <a:pt x="1947793" y="132837"/>
                  </a:lnTo>
                  <a:lnTo>
                    <a:pt x="2054595" y="92202"/>
                  </a:lnTo>
                  <a:lnTo>
                    <a:pt x="2041154" y="56637"/>
                  </a:lnTo>
                  <a:close/>
                </a:path>
                <a:path w="2209800" h="865504">
                  <a:moveTo>
                    <a:pt x="2194975" y="28956"/>
                  </a:moveTo>
                  <a:lnTo>
                    <a:pt x="2114031" y="28956"/>
                  </a:lnTo>
                  <a:lnTo>
                    <a:pt x="2127504" y="64507"/>
                  </a:lnTo>
                  <a:lnTo>
                    <a:pt x="2109753" y="71231"/>
                  </a:lnTo>
                  <a:lnTo>
                    <a:pt x="2123328" y="106929"/>
                  </a:lnTo>
                  <a:lnTo>
                    <a:pt x="2194975" y="28956"/>
                  </a:lnTo>
                  <a:close/>
                </a:path>
                <a:path w="2209800" h="865504">
                  <a:moveTo>
                    <a:pt x="2096233" y="35675"/>
                  </a:moveTo>
                  <a:lnTo>
                    <a:pt x="2076693" y="43053"/>
                  </a:lnTo>
                  <a:lnTo>
                    <a:pt x="2090287" y="78604"/>
                  </a:lnTo>
                  <a:lnTo>
                    <a:pt x="2109753" y="71231"/>
                  </a:lnTo>
                  <a:lnTo>
                    <a:pt x="2096233" y="35675"/>
                  </a:lnTo>
                  <a:close/>
                </a:path>
                <a:path w="2209800" h="865504">
                  <a:moveTo>
                    <a:pt x="2114031" y="28956"/>
                  </a:moveTo>
                  <a:lnTo>
                    <a:pt x="2096233" y="35675"/>
                  </a:lnTo>
                  <a:lnTo>
                    <a:pt x="2109753" y="71231"/>
                  </a:lnTo>
                  <a:lnTo>
                    <a:pt x="2127504" y="64507"/>
                  </a:lnTo>
                  <a:lnTo>
                    <a:pt x="2114031" y="28956"/>
                  </a:lnTo>
                  <a:close/>
                </a:path>
                <a:path w="2209800" h="865504">
                  <a:moveTo>
                    <a:pt x="2082667" y="0"/>
                  </a:moveTo>
                  <a:lnTo>
                    <a:pt x="2096233" y="35675"/>
                  </a:lnTo>
                  <a:lnTo>
                    <a:pt x="2114031" y="28956"/>
                  </a:lnTo>
                  <a:lnTo>
                    <a:pt x="2194975" y="28956"/>
                  </a:lnTo>
                  <a:lnTo>
                    <a:pt x="2209800" y="12822"/>
                  </a:lnTo>
                  <a:lnTo>
                    <a:pt x="208266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89063" y="3082040"/>
              <a:ext cx="305435" cy="1040130"/>
            </a:xfrm>
            <a:custGeom>
              <a:avLst/>
              <a:gdLst/>
              <a:ahLst/>
              <a:cxnLst/>
              <a:rect l="l" t="t" r="r" b="b"/>
              <a:pathLst>
                <a:path w="305435" h="1040129">
                  <a:moveTo>
                    <a:pt x="0" y="0"/>
                  </a:moveTo>
                  <a:lnTo>
                    <a:pt x="304921" y="1039724"/>
                  </a:lnTo>
                </a:path>
              </a:pathLst>
            </a:custGeom>
            <a:ln w="2857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846198" y="4152895"/>
            <a:ext cx="2893695" cy="783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38100" marR="30480">
              <a:lnSpc>
                <a:spcPct val="100600"/>
              </a:lnSpc>
              <a:spcBef>
                <a:spcPts val="90"/>
              </a:spcBef>
            </a:pPr>
            <a:r>
              <a:rPr dirty="0" sz="1650" spc="-15">
                <a:latin typeface="Arial MT"/>
                <a:cs typeface="Arial MT"/>
              </a:rPr>
              <a:t>Measure</a:t>
            </a:r>
            <a:r>
              <a:rPr dirty="0" sz="1650" spc="-15">
                <a:latin typeface="Arial MT"/>
                <a:cs typeface="Arial MT"/>
              </a:rPr>
              <a:t> </a:t>
            </a:r>
            <a:r>
              <a:rPr dirty="0" sz="1650" spc="-35">
                <a:latin typeface="Arial MT"/>
                <a:cs typeface="Arial MT"/>
              </a:rPr>
              <a:t>the</a:t>
            </a:r>
            <a:r>
              <a:rPr dirty="0" sz="1650" spc="-35">
                <a:latin typeface="Arial MT"/>
                <a:cs typeface="Arial MT"/>
              </a:rPr>
              <a:t> </a:t>
            </a:r>
            <a:r>
              <a:rPr dirty="0" sz="1650" spc="-20">
                <a:latin typeface="Arial MT"/>
                <a:cs typeface="Arial MT"/>
              </a:rPr>
              <a:t>distance</a:t>
            </a:r>
            <a:r>
              <a:rPr dirty="0" sz="1650" spc="-20">
                <a:latin typeface="Arial MT"/>
                <a:cs typeface="Arial MT"/>
              </a:rPr>
              <a:t> </a:t>
            </a:r>
            <a:r>
              <a:rPr dirty="0" sz="1650" spc="-40">
                <a:latin typeface="Arial MT"/>
                <a:cs typeface="Arial MT"/>
              </a:rPr>
              <a:t>and</a:t>
            </a:r>
            <a:r>
              <a:rPr dirty="0" sz="1650" spc="-40">
                <a:latin typeface="Arial MT"/>
                <a:cs typeface="Arial MT"/>
              </a:rPr>
              <a:t> </a:t>
            </a:r>
            <a:r>
              <a:rPr dirty="0" sz="1650" spc="-15">
                <a:latin typeface="Arial MT"/>
                <a:cs typeface="Arial MT"/>
              </a:rPr>
              <a:t>add </a:t>
            </a:r>
            <a:r>
              <a:rPr dirty="0" sz="1650" spc="-10">
                <a:latin typeface="Arial MT"/>
                <a:cs typeface="Arial MT"/>
              </a:rPr>
              <a:t> </a:t>
            </a:r>
            <a:r>
              <a:rPr dirty="0" sz="1650" spc="-35">
                <a:latin typeface="Arial MT"/>
                <a:cs typeface="Arial MT"/>
              </a:rPr>
              <a:t>the</a:t>
            </a:r>
            <a:r>
              <a:rPr dirty="0" sz="1650" spc="-35">
                <a:latin typeface="Arial MT"/>
                <a:cs typeface="Arial MT"/>
              </a:rPr>
              <a:t> </a:t>
            </a:r>
            <a:r>
              <a:rPr dirty="0" sz="1650">
                <a:latin typeface="Arial MT"/>
                <a:cs typeface="Arial MT"/>
              </a:rPr>
              <a:t>3</a:t>
            </a:r>
            <a:r>
              <a:rPr dirty="0" baseline="27777" sz="1650">
                <a:latin typeface="Arial MT"/>
                <a:cs typeface="Arial MT"/>
              </a:rPr>
              <a:t>rd</a:t>
            </a:r>
            <a:r>
              <a:rPr dirty="0" baseline="27777" sz="1650">
                <a:latin typeface="Arial MT"/>
                <a:cs typeface="Arial MT"/>
              </a:rPr>
              <a:t> </a:t>
            </a:r>
            <a:r>
              <a:rPr dirty="0" sz="1650" spc="-10">
                <a:latin typeface="Arial MT"/>
                <a:cs typeface="Arial MT"/>
              </a:rPr>
              <a:t>point</a:t>
            </a:r>
            <a:r>
              <a:rPr dirty="0" sz="1650" spc="-10">
                <a:latin typeface="Arial MT"/>
                <a:cs typeface="Arial MT"/>
              </a:rPr>
              <a:t> </a:t>
            </a:r>
            <a:r>
              <a:rPr dirty="0" sz="1650" spc="-5">
                <a:latin typeface="Arial MT"/>
                <a:cs typeface="Arial MT"/>
              </a:rPr>
              <a:t>to</a:t>
            </a:r>
            <a:r>
              <a:rPr dirty="0" sz="1650" spc="-5">
                <a:latin typeface="Arial MT"/>
                <a:cs typeface="Arial MT"/>
              </a:rPr>
              <a:t> </a:t>
            </a:r>
            <a:r>
              <a:rPr dirty="0" sz="1650" spc="-35">
                <a:latin typeface="Arial MT"/>
                <a:cs typeface="Arial MT"/>
              </a:rPr>
              <a:t>the</a:t>
            </a:r>
            <a:r>
              <a:rPr dirty="0" sz="1650" spc="-35">
                <a:latin typeface="Arial MT"/>
                <a:cs typeface="Arial MT"/>
              </a:rPr>
              <a:t> </a:t>
            </a:r>
            <a:r>
              <a:rPr dirty="0" sz="1650" spc="-25">
                <a:latin typeface="Arial MT"/>
                <a:cs typeface="Arial MT"/>
              </a:rPr>
              <a:t>cluster(</a:t>
            </a:r>
            <a:r>
              <a:rPr dirty="0" sz="1650" spc="-25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r>
              <a:rPr dirty="0" sz="1650" spc="-25">
                <a:latin typeface="Arial MT"/>
                <a:cs typeface="Arial MT"/>
              </a:rPr>
              <a:t>) </a:t>
            </a:r>
            <a:r>
              <a:rPr dirty="0" sz="1650" spc="-20">
                <a:latin typeface="Arial MT"/>
                <a:cs typeface="Arial MT"/>
              </a:rPr>
              <a:t> </a:t>
            </a:r>
            <a:r>
              <a:rPr dirty="0" sz="1650" spc="-35">
                <a:latin typeface="Arial MT"/>
                <a:cs typeface="Arial MT"/>
              </a:rPr>
              <a:t>having</a:t>
            </a:r>
            <a:r>
              <a:rPr dirty="0" sz="1650" spc="185">
                <a:latin typeface="Arial MT"/>
                <a:cs typeface="Arial MT"/>
              </a:rPr>
              <a:t> </a:t>
            </a:r>
            <a:r>
              <a:rPr dirty="0" sz="1650" spc="-35">
                <a:latin typeface="Arial MT"/>
                <a:cs typeface="Arial MT"/>
              </a:rPr>
              <a:t>the</a:t>
            </a:r>
            <a:r>
              <a:rPr dirty="0" sz="1650" spc="40">
                <a:latin typeface="Arial MT"/>
                <a:cs typeface="Arial MT"/>
              </a:rPr>
              <a:t> </a:t>
            </a:r>
            <a:r>
              <a:rPr dirty="0" sz="1650" spc="-35">
                <a:latin typeface="Arial MT"/>
                <a:cs typeface="Arial MT"/>
              </a:rPr>
              <a:t>minimum</a:t>
            </a:r>
            <a:r>
              <a:rPr dirty="0" sz="1650" spc="185">
                <a:latin typeface="Arial MT"/>
                <a:cs typeface="Arial MT"/>
              </a:rPr>
              <a:t> </a:t>
            </a:r>
            <a:r>
              <a:rPr dirty="0" sz="1650" spc="-20">
                <a:latin typeface="Arial MT"/>
                <a:cs typeface="Arial MT"/>
              </a:rPr>
              <a:t>distance</a:t>
            </a:r>
            <a:endParaRPr sz="165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4" name="object 24"/>
            <p:cNvSpPr/>
            <p:nvPr/>
          </p:nvSpPr>
          <p:spPr>
            <a:xfrm>
              <a:off x="4379335" y="2690241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577" y="796158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66865" y="1512570"/>
            <a:ext cx="5325110" cy="1988185"/>
            <a:chOff x="3666865" y="1512570"/>
            <a:chExt cx="5325110" cy="1988185"/>
          </a:xfrm>
        </p:grpSpPr>
        <p:sp>
          <p:nvSpPr>
            <p:cNvPr id="5" name="object 5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6082" y="2571047"/>
              <a:ext cx="234955" cy="2349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85649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79335" y="2690241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577" y="796158"/>
                  </a:lnTo>
                </a:path>
              </a:pathLst>
            </a:custGeom>
            <a:ln w="28574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45686" y="2580893"/>
              <a:ext cx="150510" cy="81021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955037" y="955099"/>
            <a:ext cx="1761489" cy="78295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 sz="1650" spc="-35">
                <a:solidFill>
                  <a:srgbClr val="000000"/>
                </a:solidFill>
              </a:rPr>
              <a:t>Calculate</a:t>
            </a:r>
            <a:r>
              <a:rPr dirty="0" sz="1650" spc="-30">
                <a:solidFill>
                  <a:srgbClr val="000000"/>
                </a:solidFill>
              </a:rPr>
              <a:t> </a:t>
            </a:r>
            <a:r>
              <a:rPr dirty="0" sz="1650" spc="-35">
                <a:solidFill>
                  <a:srgbClr val="000000"/>
                </a:solidFill>
              </a:rPr>
              <a:t>the</a:t>
            </a:r>
            <a:r>
              <a:rPr dirty="0" sz="1650" spc="-35">
                <a:solidFill>
                  <a:srgbClr val="000000"/>
                </a:solidFill>
              </a:rPr>
              <a:t> </a:t>
            </a:r>
            <a:r>
              <a:rPr dirty="0" sz="1650" spc="-40">
                <a:solidFill>
                  <a:srgbClr val="000000"/>
                </a:solidFill>
              </a:rPr>
              <a:t>new </a:t>
            </a:r>
            <a:r>
              <a:rPr dirty="0" sz="1650" spc="-35">
                <a:solidFill>
                  <a:srgbClr val="000000"/>
                </a:solidFill>
              </a:rPr>
              <a:t> </a:t>
            </a:r>
            <a:r>
              <a:rPr dirty="0" sz="1650" spc="-30">
                <a:solidFill>
                  <a:srgbClr val="000000"/>
                </a:solidFill>
              </a:rPr>
              <a:t>cluster</a:t>
            </a:r>
            <a:r>
              <a:rPr dirty="0" sz="1650" spc="160">
                <a:solidFill>
                  <a:srgbClr val="000000"/>
                </a:solidFill>
              </a:rPr>
              <a:t> </a:t>
            </a:r>
            <a:r>
              <a:rPr dirty="0" sz="1650" spc="-20">
                <a:solidFill>
                  <a:srgbClr val="000000"/>
                </a:solidFill>
              </a:rPr>
              <a:t>mean</a:t>
            </a:r>
            <a:r>
              <a:rPr dirty="0" sz="1650" spc="25">
                <a:solidFill>
                  <a:srgbClr val="000000"/>
                </a:solidFill>
              </a:rPr>
              <a:t> </a:t>
            </a:r>
            <a:r>
              <a:rPr dirty="0" sz="1650" spc="-40">
                <a:solidFill>
                  <a:srgbClr val="000000"/>
                </a:solidFill>
              </a:rPr>
              <a:t>using </a:t>
            </a:r>
            <a:r>
              <a:rPr dirty="0" sz="1650" spc="-445">
                <a:solidFill>
                  <a:srgbClr val="000000"/>
                </a:solidFill>
              </a:rPr>
              <a:t> </a:t>
            </a:r>
            <a:r>
              <a:rPr dirty="0" sz="1650" spc="-35">
                <a:solidFill>
                  <a:srgbClr val="000000"/>
                </a:solidFill>
              </a:rPr>
              <a:t>the</a:t>
            </a:r>
            <a:r>
              <a:rPr dirty="0" sz="1650" spc="110">
                <a:solidFill>
                  <a:srgbClr val="000000"/>
                </a:solidFill>
              </a:rPr>
              <a:t> </a:t>
            </a:r>
            <a:r>
              <a:rPr dirty="0" sz="1650" spc="-40">
                <a:solidFill>
                  <a:srgbClr val="000000"/>
                </a:solidFill>
              </a:rPr>
              <a:t>new</a:t>
            </a:r>
            <a:r>
              <a:rPr dirty="0" sz="1650" spc="60">
                <a:solidFill>
                  <a:srgbClr val="000000"/>
                </a:solidFill>
              </a:rPr>
              <a:t> </a:t>
            </a:r>
            <a:r>
              <a:rPr dirty="0" sz="1650" spc="-15">
                <a:solidFill>
                  <a:srgbClr val="000000"/>
                </a:solidFill>
              </a:rPr>
              <a:t>point</a:t>
            </a:r>
            <a:endParaRPr sz="1650"/>
          </a:p>
        </p:txBody>
      </p:sp>
      <p:grpSp>
        <p:nvGrpSpPr>
          <p:cNvPr id="21" name="object 21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2" name="object 22"/>
            <p:cNvSpPr/>
            <p:nvPr/>
          </p:nvSpPr>
          <p:spPr>
            <a:xfrm>
              <a:off x="4543684" y="1771406"/>
              <a:ext cx="330835" cy="646430"/>
            </a:xfrm>
            <a:custGeom>
              <a:avLst/>
              <a:gdLst/>
              <a:ahLst/>
              <a:cxnLst/>
              <a:rect l="l" t="t" r="r" b="b"/>
              <a:pathLst>
                <a:path w="330835" h="646430">
                  <a:moveTo>
                    <a:pt x="0" y="454645"/>
                  </a:moveTo>
                  <a:lnTo>
                    <a:pt x="3810" y="646288"/>
                  </a:lnTo>
                  <a:lnTo>
                    <a:pt x="153179" y="529452"/>
                  </a:lnTo>
                  <a:lnTo>
                    <a:pt x="90921" y="529452"/>
                  </a:lnTo>
                  <a:lnTo>
                    <a:pt x="39380" y="504937"/>
                  </a:lnTo>
                  <a:lnTo>
                    <a:pt x="51618" y="479164"/>
                  </a:lnTo>
                  <a:lnTo>
                    <a:pt x="0" y="454645"/>
                  </a:lnTo>
                  <a:close/>
                </a:path>
                <a:path w="330835" h="646430">
                  <a:moveTo>
                    <a:pt x="51618" y="479164"/>
                  </a:moveTo>
                  <a:lnTo>
                    <a:pt x="39380" y="504937"/>
                  </a:lnTo>
                  <a:lnTo>
                    <a:pt x="90921" y="529452"/>
                  </a:lnTo>
                  <a:lnTo>
                    <a:pt x="103178" y="503655"/>
                  </a:lnTo>
                  <a:lnTo>
                    <a:pt x="51618" y="479164"/>
                  </a:lnTo>
                  <a:close/>
                </a:path>
                <a:path w="330835" h="646430">
                  <a:moveTo>
                    <a:pt x="103178" y="503655"/>
                  </a:moveTo>
                  <a:lnTo>
                    <a:pt x="90921" y="529452"/>
                  </a:lnTo>
                  <a:lnTo>
                    <a:pt x="153179" y="529452"/>
                  </a:lnTo>
                  <a:lnTo>
                    <a:pt x="154807" y="528178"/>
                  </a:lnTo>
                  <a:lnTo>
                    <a:pt x="103178" y="503655"/>
                  </a:lnTo>
                  <a:close/>
                </a:path>
                <a:path w="330835" h="646430">
                  <a:moveTo>
                    <a:pt x="279135" y="0"/>
                  </a:moveTo>
                  <a:lnTo>
                    <a:pt x="51618" y="479164"/>
                  </a:lnTo>
                  <a:lnTo>
                    <a:pt x="103178" y="503655"/>
                  </a:lnTo>
                  <a:lnTo>
                    <a:pt x="330829" y="24505"/>
                  </a:lnTo>
                  <a:lnTo>
                    <a:pt x="2791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66865" y="1430464"/>
            <a:ext cx="5325110" cy="2032000"/>
            <a:chOff x="3666865" y="1430464"/>
            <a:chExt cx="5325110" cy="2032000"/>
          </a:xfrm>
        </p:grpSpPr>
        <p:sp>
          <p:nvSpPr>
            <p:cNvPr id="5" name="object 5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7562" y="2875728"/>
              <a:ext cx="234955" cy="234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6082" y="2571047"/>
              <a:ext cx="234955" cy="2349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85649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710306" y="2770500"/>
              <a:ext cx="172720" cy="459740"/>
            </a:xfrm>
            <a:custGeom>
              <a:avLst/>
              <a:gdLst/>
              <a:ahLst/>
              <a:cxnLst/>
              <a:rect l="l" t="t" r="r" b="b"/>
              <a:pathLst>
                <a:path w="172720" h="459739">
                  <a:moveTo>
                    <a:pt x="117726" y="382053"/>
                  </a:moveTo>
                  <a:lnTo>
                    <a:pt x="90434" y="390656"/>
                  </a:lnTo>
                  <a:lnTo>
                    <a:pt x="157093" y="459486"/>
                  </a:lnTo>
                  <a:lnTo>
                    <a:pt x="167280" y="395740"/>
                  </a:lnTo>
                  <a:lnTo>
                    <a:pt x="122041" y="395740"/>
                  </a:lnTo>
                  <a:lnTo>
                    <a:pt x="117726" y="382053"/>
                  </a:lnTo>
                  <a:close/>
                </a:path>
                <a:path w="172720" h="459739">
                  <a:moveTo>
                    <a:pt x="144940" y="373475"/>
                  </a:moveTo>
                  <a:lnTo>
                    <a:pt x="117726" y="382053"/>
                  </a:lnTo>
                  <a:lnTo>
                    <a:pt x="122041" y="395740"/>
                  </a:lnTo>
                  <a:lnTo>
                    <a:pt x="149230" y="387096"/>
                  </a:lnTo>
                  <a:lnTo>
                    <a:pt x="144940" y="373475"/>
                  </a:lnTo>
                  <a:close/>
                </a:path>
                <a:path w="172720" h="459739">
                  <a:moveTo>
                    <a:pt x="172212" y="364879"/>
                  </a:moveTo>
                  <a:lnTo>
                    <a:pt x="144940" y="373475"/>
                  </a:lnTo>
                  <a:lnTo>
                    <a:pt x="149230" y="387096"/>
                  </a:lnTo>
                  <a:lnTo>
                    <a:pt x="122041" y="395740"/>
                  </a:lnTo>
                  <a:lnTo>
                    <a:pt x="167280" y="395740"/>
                  </a:lnTo>
                  <a:lnTo>
                    <a:pt x="172212" y="364879"/>
                  </a:lnTo>
                  <a:close/>
                </a:path>
                <a:path w="172720" h="459739">
                  <a:moveTo>
                    <a:pt x="27310" y="0"/>
                  </a:moveTo>
                  <a:lnTo>
                    <a:pt x="0" y="8644"/>
                  </a:lnTo>
                  <a:lnTo>
                    <a:pt x="117726" y="382053"/>
                  </a:lnTo>
                  <a:lnTo>
                    <a:pt x="144940" y="373475"/>
                  </a:lnTo>
                  <a:lnTo>
                    <a:pt x="273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36029" y="2100072"/>
              <a:ext cx="1018540" cy="437515"/>
            </a:xfrm>
            <a:custGeom>
              <a:avLst/>
              <a:gdLst/>
              <a:ahLst/>
              <a:cxnLst/>
              <a:rect l="l" t="t" r="r" b="b"/>
              <a:pathLst>
                <a:path w="1018539" h="437514">
                  <a:moveTo>
                    <a:pt x="13354" y="437519"/>
                  </a:moveTo>
                  <a:lnTo>
                    <a:pt x="4223" y="407627"/>
                  </a:lnTo>
                  <a:lnTo>
                    <a:pt x="0" y="382032"/>
                  </a:lnTo>
                  <a:lnTo>
                    <a:pt x="868" y="363417"/>
                  </a:lnTo>
                  <a:lnTo>
                    <a:pt x="7014" y="354461"/>
                  </a:lnTo>
                  <a:lnTo>
                    <a:pt x="466744" y="185165"/>
                  </a:lnTo>
                  <a:lnTo>
                    <a:pt x="472904" y="176154"/>
                  </a:lnTo>
                  <a:lnTo>
                    <a:pt x="473784" y="157545"/>
                  </a:lnTo>
                  <a:lnTo>
                    <a:pt x="469590" y="131981"/>
                  </a:lnTo>
                  <a:lnTo>
                    <a:pt x="460526" y="102107"/>
                  </a:lnTo>
                  <a:lnTo>
                    <a:pt x="472957" y="130750"/>
                  </a:lnTo>
                  <a:lnTo>
                    <a:pt x="486342" y="152940"/>
                  </a:lnTo>
                  <a:lnTo>
                    <a:pt x="499110" y="166510"/>
                  </a:lnTo>
                  <a:lnTo>
                    <a:pt x="509690" y="169295"/>
                  </a:lnTo>
                  <a:lnTo>
                    <a:pt x="969298" y="0"/>
                  </a:lnTo>
                  <a:lnTo>
                    <a:pt x="979791" y="2851"/>
                  </a:lnTo>
                  <a:lnTo>
                    <a:pt x="992527" y="16443"/>
                  </a:lnTo>
                  <a:lnTo>
                    <a:pt x="1005932" y="38611"/>
                  </a:lnTo>
                  <a:lnTo>
                    <a:pt x="1018432" y="67187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72359" y="1891162"/>
              <a:ext cx="242570" cy="118110"/>
            </a:xfrm>
            <a:custGeom>
              <a:avLst/>
              <a:gdLst/>
              <a:ahLst/>
              <a:cxnLst/>
              <a:rect l="l" t="t" r="r" b="b"/>
              <a:pathLst>
                <a:path w="242570" h="118110">
                  <a:moveTo>
                    <a:pt x="6297" y="117591"/>
                  </a:moveTo>
                  <a:lnTo>
                    <a:pt x="2130" y="104198"/>
                  </a:lnTo>
                  <a:lnTo>
                    <a:pt x="0" y="92788"/>
                  </a:lnTo>
                  <a:lnTo>
                    <a:pt x="35" y="84544"/>
                  </a:lnTo>
                  <a:lnTo>
                    <a:pt x="2366" y="80650"/>
                  </a:lnTo>
                  <a:lnTo>
                    <a:pt x="107400" y="41909"/>
                  </a:lnTo>
                  <a:lnTo>
                    <a:pt x="109725" y="38085"/>
                  </a:lnTo>
                  <a:lnTo>
                    <a:pt x="109750" y="29874"/>
                  </a:lnTo>
                  <a:lnTo>
                    <a:pt x="107610" y="18468"/>
                  </a:lnTo>
                  <a:lnTo>
                    <a:pt x="103437" y="5059"/>
                  </a:lnTo>
                  <a:lnTo>
                    <a:pt x="108945" y="17977"/>
                  </a:lnTo>
                  <a:lnTo>
                    <a:pt x="114719" y="28045"/>
                  </a:lnTo>
                  <a:lnTo>
                    <a:pt x="120064" y="34279"/>
                  </a:lnTo>
                  <a:lnTo>
                    <a:pt x="124286" y="35692"/>
                  </a:lnTo>
                  <a:lnTo>
                    <a:pt x="221425" y="0"/>
                  </a:lnTo>
                  <a:lnTo>
                    <a:pt x="225718" y="1395"/>
                  </a:lnTo>
                  <a:lnTo>
                    <a:pt x="231099" y="7619"/>
                  </a:lnTo>
                  <a:lnTo>
                    <a:pt x="236886" y="17685"/>
                  </a:lnTo>
                  <a:lnTo>
                    <a:pt x="242396" y="30601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418414" y="1444752"/>
              <a:ext cx="998219" cy="405765"/>
            </a:xfrm>
            <a:custGeom>
              <a:avLst/>
              <a:gdLst/>
              <a:ahLst/>
              <a:cxnLst/>
              <a:rect l="l" t="t" r="r" b="b"/>
              <a:pathLst>
                <a:path w="998220" h="405764">
                  <a:moveTo>
                    <a:pt x="8427" y="405262"/>
                  </a:moveTo>
                  <a:lnTo>
                    <a:pt x="2862" y="387394"/>
                  </a:lnTo>
                  <a:lnTo>
                    <a:pt x="0" y="372183"/>
                  </a:lnTo>
                  <a:lnTo>
                    <a:pt x="18" y="361190"/>
                  </a:lnTo>
                  <a:lnTo>
                    <a:pt x="3093" y="355975"/>
                  </a:lnTo>
                  <a:lnTo>
                    <a:pt x="491779" y="176021"/>
                  </a:lnTo>
                  <a:lnTo>
                    <a:pt x="494855" y="170877"/>
                  </a:lnTo>
                  <a:lnTo>
                    <a:pt x="494873" y="159920"/>
                  </a:lnTo>
                  <a:lnTo>
                    <a:pt x="492011" y="144723"/>
                  </a:lnTo>
                  <a:lnTo>
                    <a:pt x="486445" y="126857"/>
                  </a:lnTo>
                  <a:lnTo>
                    <a:pt x="493795" y="144076"/>
                  </a:lnTo>
                  <a:lnTo>
                    <a:pt x="501517" y="157505"/>
                  </a:lnTo>
                  <a:lnTo>
                    <a:pt x="508691" y="165836"/>
                  </a:lnTo>
                  <a:lnTo>
                    <a:pt x="514395" y="167761"/>
                  </a:lnTo>
                  <a:lnTo>
                    <a:pt x="969827" y="0"/>
                  </a:lnTo>
                  <a:lnTo>
                    <a:pt x="975508" y="1922"/>
                  </a:lnTo>
                  <a:lnTo>
                    <a:pt x="982629" y="10237"/>
                  </a:lnTo>
                  <a:lnTo>
                    <a:pt x="990298" y="23621"/>
                  </a:lnTo>
                  <a:lnTo>
                    <a:pt x="997625" y="40751"/>
                  </a:lnTo>
                </a:path>
              </a:pathLst>
            </a:custGeom>
            <a:ln w="28574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267712" y="142553"/>
            <a:ext cx="3750310" cy="960119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5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Measure</a:t>
            </a:r>
            <a:r>
              <a:rPr dirty="0" sz="1350" spc="-9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350" spc="-2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distance</a:t>
            </a:r>
            <a:endParaRPr sz="135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860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15">
                <a:solidFill>
                  <a:srgbClr val="595959"/>
                </a:solidFill>
                <a:latin typeface="Arial MT"/>
                <a:cs typeface="Arial MT"/>
              </a:rPr>
              <a:t>Assign</a:t>
            </a:r>
            <a:r>
              <a:rPr dirty="0" sz="1350" spc="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point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nearest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endParaRPr sz="13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78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Calculate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595959"/>
                </a:solidFill>
                <a:latin typeface="Arial MT"/>
                <a:cs typeface="Arial MT"/>
              </a:rPr>
              <a:t>mean</a:t>
            </a:r>
            <a:r>
              <a:rPr dirty="0" sz="1350" spc="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using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new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point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89504" y="3355021"/>
            <a:ext cx="328231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4400" marR="541020">
              <a:lnSpc>
                <a:spcPct val="100000"/>
              </a:lnSpc>
              <a:spcBef>
                <a:spcPts val="100"/>
              </a:spcBef>
            </a:pPr>
            <a:r>
              <a:rPr dirty="0" sz="1500" spc="-85">
                <a:latin typeface="Arial MT"/>
                <a:cs typeface="Arial MT"/>
              </a:rPr>
              <a:t>To</a:t>
            </a:r>
            <a:r>
              <a:rPr dirty="0" sz="1500" spc="-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which</a:t>
            </a:r>
            <a:r>
              <a:rPr dirty="0" sz="1500" spc="-5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cluster</a:t>
            </a:r>
            <a:r>
              <a:rPr dirty="0" sz="1500" spc="9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does </a:t>
            </a:r>
            <a:r>
              <a:rPr dirty="0" sz="1500" spc="-40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this</a:t>
            </a:r>
            <a:r>
              <a:rPr dirty="0" sz="1500" spc="85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point</a:t>
            </a:r>
            <a:r>
              <a:rPr dirty="0" sz="1500" spc="114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belongs</a:t>
            </a:r>
            <a:r>
              <a:rPr dirty="0" sz="1500" spc="90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to?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1800" spc="-10" b="1">
                <a:solidFill>
                  <a:srgbClr val="595959"/>
                </a:solidFill>
                <a:latin typeface="Arial"/>
                <a:cs typeface="Arial"/>
              </a:rPr>
              <a:t>P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1800" spc="-185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1800" spc="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H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1800" spc="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1800" spc="15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1800" spc="-10" b="1">
                <a:solidFill>
                  <a:srgbClr val="595959"/>
                </a:solidFill>
                <a:latin typeface="Arial"/>
                <a:cs typeface="Arial"/>
              </a:rPr>
              <a:t>P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1800" spc="-1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1800" spc="15" b="1">
                <a:solidFill>
                  <a:srgbClr val="595959"/>
                </a:solidFill>
                <a:latin typeface="Arial"/>
                <a:cs typeface="Arial"/>
              </a:rPr>
              <a:t>G</a:t>
            </a: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1800" spc="20" b="1">
                <a:solidFill>
                  <a:srgbClr val="595959"/>
                </a:solidFill>
                <a:latin typeface="Arial"/>
                <a:cs typeface="Arial"/>
              </a:rPr>
              <a:t>I</a:t>
            </a: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66865" y="1430464"/>
            <a:ext cx="5325110" cy="2032000"/>
            <a:chOff x="3666865" y="1430464"/>
            <a:chExt cx="5325110" cy="2032000"/>
          </a:xfrm>
        </p:grpSpPr>
        <p:sp>
          <p:nvSpPr>
            <p:cNvPr id="5" name="object 5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7562" y="2875728"/>
              <a:ext cx="234955" cy="234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0369" y="2585335"/>
              <a:ext cx="206380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1346" y="2348043"/>
              <a:ext cx="234955" cy="2349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85649" y="2100072"/>
              <a:ext cx="1069340" cy="1348105"/>
            </a:xfrm>
            <a:custGeom>
              <a:avLst/>
              <a:gdLst/>
              <a:ahLst/>
              <a:cxnLst/>
              <a:rect l="l" t="t" r="r" b="b"/>
              <a:pathLst>
                <a:path w="1069339" h="1348104">
                  <a:moveTo>
                    <a:pt x="0" y="551687"/>
                  </a:moveTo>
                  <a:lnTo>
                    <a:pt x="219699" y="1347977"/>
                  </a:lnTo>
                </a:path>
                <a:path w="1069339" h="1348104">
                  <a:moveTo>
                    <a:pt x="63733" y="437519"/>
                  </a:moveTo>
                  <a:lnTo>
                    <a:pt x="54603" y="407627"/>
                  </a:lnTo>
                  <a:lnTo>
                    <a:pt x="50379" y="382032"/>
                  </a:lnTo>
                  <a:lnTo>
                    <a:pt x="51247" y="363417"/>
                  </a:lnTo>
                  <a:lnTo>
                    <a:pt x="57393" y="354461"/>
                  </a:lnTo>
                  <a:lnTo>
                    <a:pt x="517123" y="185165"/>
                  </a:lnTo>
                  <a:lnTo>
                    <a:pt x="523284" y="176154"/>
                  </a:lnTo>
                  <a:lnTo>
                    <a:pt x="524164" y="157545"/>
                  </a:lnTo>
                  <a:lnTo>
                    <a:pt x="519969" y="131981"/>
                  </a:lnTo>
                  <a:lnTo>
                    <a:pt x="510905" y="102107"/>
                  </a:lnTo>
                  <a:lnTo>
                    <a:pt x="523336" y="130750"/>
                  </a:lnTo>
                  <a:lnTo>
                    <a:pt x="536722" y="152940"/>
                  </a:lnTo>
                  <a:lnTo>
                    <a:pt x="549490" y="166510"/>
                  </a:lnTo>
                  <a:lnTo>
                    <a:pt x="560069" y="169295"/>
                  </a:lnTo>
                  <a:lnTo>
                    <a:pt x="1019677" y="0"/>
                  </a:lnTo>
                  <a:lnTo>
                    <a:pt x="1030171" y="2851"/>
                  </a:lnTo>
                  <a:lnTo>
                    <a:pt x="1042907" y="16443"/>
                  </a:lnTo>
                  <a:lnTo>
                    <a:pt x="1056312" y="38611"/>
                  </a:lnTo>
                  <a:lnTo>
                    <a:pt x="1068811" y="67187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72359" y="1891162"/>
              <a:ext cx="242570" cy="118110"/>
            </a:xfrm>
            <a:custGeom>
              <a:avLst/>
              <a:gdLst/>
              <a:ahLst/>
              <a:cxnLst/>
              <a:rect l="l" t="t" r="r" b="b"/>
              <a:pathLst>
                <a:path w="242570" h="118110">
                  <a:moveTo>
                    <a:pt x="6297" y="117591"/>
                  </a:moveTo>
                  <a:lnTo>
                    <a:pt x="2130" y="104198"/>
                  </a:lnTo>
                  <a:lnTo>
                    <a:pt x="0" y="92788"/>
                  </a:lnTo>
                  <a:lnTo>
                    <a:pt x="35" y="84544"/>
                  </a:lnTo>
                  <a:lnTo>
                    <a:pt x="2366" y="80650"/>
                  </a:lnTo>
                  <a:lnTo>
                    <a:pt x="107400" y="41909"/>
                  </a:lnTo>
                  <a:lnTo>
                    <a:pt x="109725" y="38085"/>
                  </a:lnTo>
                  <a:lnTo>
                    <a:pt x="109750" y="29874"/>
                  </a:lnTo>
                  <a:lnTo>
                    <a:pt x="107610" y="18468"/>
                  </a:lnTo>
                  <a:lnTo>
                    <a:pt x="103437" y="5059"/>
                  </a:lnTo>
                  <a:lnTo>
                    <a:pt x="108945" y="17977"/>
                  </a:lnTo>
                  <a:lnTo>
                    <a:pt x="114719" y="28045"/>
                  </a:lnTo>
                  <a:lnTo>
                    <a:pt x="120064" y="34279"/>
                  </a:lnTo>
                  <a:lnTo>
                    <a:pt x="124286" y="35692"/>
                  </a:lnTo>
                  <a:lnTo>
                    <a:pt x="221425" y="0"/>
                  </a:lnTo>
                  <a:lnTo>
                    <a:pt x="225718" y="1395"/>
                  </a:lnTo>
                  <a:lnTo>
                    <a:pt x="231099" y="7619"/>
                  </a:lnTo>
                  <a:lnTo>
                    <a:pt x="236886" y="17685"/>
                  </a:lnTo>
                  <a:lnTo>
                    <a:pt x="242396" y="30601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18414" y="1444752"/>
              <a:ext cx="998219" cy="405765"/>
            </a:xfrm>
            <a:custGeom>
              <a:avLst/>
              <a:gdLst/>
              <a:ahLst/>
              <a:cxnLst/>
              <a:rect l="l" t="t" r="r" b="b"/>
              <a:pathLst>
                <a:path w="998220" h="405764">
                  <a:moveTo>
                    <a:pt x="8427" y="405262"/>
                  </a:moveTo>
                  <a:lnTo>
                    <a:pt x="2862" y="387394"/>
                  </a:lnTo>
                  <a:lnTo>
                    <a:pt x="0" y="372183"/>
                  </a:lnTo>
                  <a:lnTo>
                    <a:pt x="18" y="361190"/>
                  </a:lnTo>
                  <a:lnTo>
                    <a:pt x="3093" y="355975"/>
                  </a:lnTo>
                  <a:lnTo>
                    <a:pt x="491779" y="176021"/>
                  </a:lnTo>
                  <a:lnTo>
                    <a:pt x="494855" y="170877"/>
                  </a:lnTo>
                  <a:lnTo>
                    <a:pt x="494873" y="159920"/>
                  </a:lnTo>
                  <a:lnTo>
                    <a:pt x="492011" y="144723"/>
                  </a:lnTo>
                  <a:lnTo>
                    <a:pt x="486445" y="126857"/>
                  </a:lnTo>
                  <a:lnTo>
                    <a:pt x="493795" y="144076"/>
                  </a:lnTo>
                  <a:lnTo>
                    <a:pt x="501517" y="157505"/>
                  </a:lnTo>
                  <a:lnTo>
                    <a:pt x="508691" y="165836"/>
                  </a:lnTo>
                  <a:lnTo>
                    <a:pt x="514395" y="167761"/>
                  </a:lnTo>
                  <a:lnTo>
                    <a:pt x="969827" y="0"/>
                  </a:lnTo>
                  <a:lnTo>
                    <a:pt x="975508" y="1922"/>
                  </a:lnTo>
                  <a:lnTo>
                    <a:pt x="982629" y="10237"/>
                  </a:lnTo>
                  <a:lnTo>
                    <a:pt x="990298" y="23621"/>
                  </a:lnTo>
                  <a:lnTo>
                    <a:pt x="997625" y="40751"/>
                  </a:lnTo>
                </a:path>
              </a:pathLst>
            </a:custGeom>
            <a:ln w="28574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267712" y="142553"/>
            <a:ext cx="3750310" cy="960119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5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Measure</a:t>
            </a:r>
            <a:r>
              <a:rPr dirty="0" sz="135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5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distance</a:t>
            </a:r>
            <a:endParaRPr sz="13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860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Assig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poin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ar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s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</a:t>
            </a:r>
            <a:r>
              <a:rPr dirty="0" sz="1350" spc="-114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clust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78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Calculate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595959"/>
                </a:solidFill>
                <a:latin typeface="Arial MT"/>
                <a:cs typeface="Arial MT"/>
              </a:rPr>
              <a:t>mean</a:t>
            </a:r>
            <a:r>
              <a:rPr dirty="0" sz="1350" spc="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using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new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point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7712" y="142553"/>
            <a:ext cx="4024629" cy="960119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5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Measure</a:t>
            </a:r>
            <a:r>
              <a:rPr dirty="0" sz="135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5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distance</a:t>
            </a:r>
            <a:endParaRPr sz="13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860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15">
                <a:solidFill>
                  <a:srgbClr val="595959"/>
                </a:solidFill>
                <a:latin typeface="Arial MT"/>
                <a:cs typeface="Arial MT"/>
              </a:rPr>
              <a:t>Assign</a:t>
            </a:r>
            <a:r>
              <a:rPr dirty="0" sz="1350" spc="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point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nearest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endParaRPr sz="13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78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Calculat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clust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r</a:t>
            </a:r>
            <a:r>
              <a:rPr dirty="0" sz="1350" spc="-4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me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-12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usin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g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w</a:t>
            </a:r>
            <a:r>
              <a:rPr dirty="0" sz="1350" spc="-4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point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0743" y="3118866"/>
            <a:ext cx="206380" cy="2063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9816" y="3015746"/>
            <a:ext cx="206380" cy="2063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7562" y="2875728"/>
            <a:ext cx="234955" cy="2349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91496" y="2802504"/>
            <a:ext cx="206349" cy="2063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80369" y="2585335"/>
            <a:ext cx="206380" cy="2063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563" y="2482215"/>
            <a:ext cx="206258" cy="2063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01346" y="2348043"/>
            <a:ext cx="234955" cy="23494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10593" y="2224658"/>
            <a:ext cx="206258" cy="20637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88354" y="1970722"/>
            <a:ext cx="234924" cy="2348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90990" y="1764342"/>
            <a:ext cx="476509" cy="3233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89922" y="1646354"/>
            <a:ext cx="234955" cy="23495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17" name="object 17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485650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15000" y="229044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171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9144000" cy="810260"/>
            <a:chOff x="0" y="3"/>
            <a:chExt cx="9144000" cy="810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9143999" cy="8081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"/>
              <a:ext cx="9144000" cy="771525"/>
            </a:xfrm>
            <a:custGeom>
              <a:avLst/>
              <a:gdLst/>
              <a:ahLst/>
              <a:cxnLst/>
              <a:rect l="l" t="t" r="r" b="b"/>
              <a:pathLst>
                <a:path w="9144000" h="771525">
                  <a:moveTo>
                    <a:pt x="9143999" y="0"/>
                  </a:moveTo>
                  <a:lnTo>
                    <a:pt x="0" y="0"/>
                  </a:lnTo>
                  <a:lnTo>
                    <a:pt x="0" y="771262"/>
                  </a:lnTo>
                  <a:lnTo>
                    <a:pt x="9143999" y="771262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26" y="50590"/>
              <a:ext cx="1275969" cy="5103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85818" y="184583"/>
              <a:ext cx="5647690" cy="402590"/>
            </a:xfrm>
            <a:custGeom>
              <a:avLst/>
              <a:gdLst/>
              <a:ahLst/>
              <a:cxnLst/>
              <a:rect l="l" t="t" r="r" b="b"/>
              <a:pathLst>
                <a:path w="5647690" h="402590">
                  <a:moveTo>
                    <a:pt x="5647456" y="0"/>
                  </a:moveTo>
                  <a:lnTo>
                    <a:pt x="0" y="0"/>
                  </a:lnTo>
                  <a:lnTo>
                    <a:pt x="0" y="402156"/>
                  </a:lnTo>
                  <a:lnTo>
                    <a:pt x="5647456" y="402156"/>
                  </a:lnTo>
                  <a:lnTo>
                    <a:pt x="5647456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80591" y="180018"/>
            <a:ext cx="4963160" cy="346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" b="1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dirty="0" sz="21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5" b="1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21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25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21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5" b="1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21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dirty="0" sz="21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1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476375"/>
            <a:ext cx="1983105" cy="3667125"/>
            <a:chOff x="0" y="1476375"/>
            <a:chExt cx="1983105" cy="36671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" y="1476375"/>
              <a:ext cx="1866900" cy="3667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10796"/>
              <a:ext cx="1982852" cy="36327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72311" y="1359214"/>
            <a:ext cx="4460240" cy="169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Unsupervised</a:t>
            </a:r>
            <a:r>
              <a:rPr dirty="0" sz="2100" spc="7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Learning:</a:t>
            </a:r>
            <a:r>
              <a:rPr dirty="0" sz="2100" spc="-9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595959"/>
                </a:solidFill>
                <a:latin typeface="Arial"/>
                <a:cs typeface="Arial"/>
              </a:rPr>
              <a:t>Clustering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"/>
              <a:cs typeface="Arial"/>
            </a:endParaRPr>
          </a:p>
          <a:p>
            <a:pPr marL="628650" indent="-219710">
              <a:lnSpc>
                <a:spcPct val="100000"/>
              </a:lnSpc>
              <a:buFont typeface="Wingdings"/>
              <a:buChar char=""/>
              <a:tabLst>
                <a:tab pos="628015" algn="l"/>
                <a:tab pos="628650" algn="l"/>
              </a:tabLst>
            </a:pP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What</a:t>
            </a:r>
            <a:r>
              <a:rPr dirty="0" sz="14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400" spc="-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Clustering?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Wingdings"/>
              <a:buChar char=""/>
            </a:pPr>
            <a:endParaRPr sz="1400">
              <a:latin typeface="Arial MT"/>
              <a:cs typeface="Arial MT"/>
            </a:endParaRPr>
          </a:p>
          <a:p>
            <a:pPr marL="628650" indent="-21971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628015" algn="l"/>
                <a:tab pos="628650" algn="l"/>
              </a:tabLst>
            </a:pPr>
            <a:r>
              <a:rPr dirty="0" sz="1400" spc="5">
                <a:solidFill>
                  <a:srgbClr val="595959"/>
                </a:solidFill>
                <a:latin typeface="Arial MT"/>
                <a:cs typeface="Arial MT"/>
              </a:rPr>
              <a:t>Use</a:t>
            </a:r>
            <a:r>
              <a:rPr dirty="0" sz="1400" spc="-8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Case</a:t>
            </a:r>
            <a:r>
              <a:rPr dirty="0" sz="1400" spc="-8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2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400" spc="-5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Clustering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95959"/>
              </a:buClr>
              <a:buFont typeface="Wingdings"/>
              <a:buChar char=""/>
            </a:pPr>
            <a:endParaRPr sz="1450">
              <a:latin typeface="Arial MT"/>
              <a:cs typeface="Arial MT"/>
            </a:endParaRPr>
          </a:p>
          <a:p>
            <a:pPr marL="628650" indent="-219710">
              <a:lnSpc>
                <a:spcPct val="100000"/>
              </a:lnSpc>
              <a:buFont typeface="Wingdings"/>
              <a:buChar char=""/>
              <a:tabLst>
                <a:tab pos="628015" algn="l"/>
                <a:tab pos="628650" algn="l"/>
              </a:tabLst>
            </a:pPr>
            <a:r>
              <a:rPr dirty="0" sz="1400" spc="-35">
                <a:solidFill>
                  <a:srgbClr val="595959"/>
                </a:solidFill>
                <a:latin typeface="Arial MT"/>
                <a:cs typeface="Arial MT"/>
              </a:rPr>
              <a:t>T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pe</a:t>
            </a: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dirty="0" sz="1400" spc="-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o</a:t>
            </a:r>
            <a:r>
              <a:rPr dirty="0" sz="1400" spc="5">
                <a:solidFill>
                  <a:srgbClr val="595959"/>
                </a:solidFill>
                <a:latin typeface="Arial MT"/>
                <a:cs typeface="Arial MT"/>
              </a:rPr>
              <a:t>f</a:t>
            </a:r>
            <a:r>
              <a:rPr dirty="0" sz="14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595959"/>
                </a:solidFill>
                <a:latin typeface="Arial MT"/>
                <a:cs typeface="Arial MT"/>
              </a:rPr>
              <a:t>C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l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u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dirty="0" sz="1400" spc="-20">
                <a:solidFill>
                  <a:srgbClr val="595959"/>
                </a:solidFill>
                <a:latin typeface="Arial MT"/>
                <a:cs typeface="Arial MT"/>
              </a:rPr>
              <a:t>t</a:t>
            </a:r>
            <a:r>
              <a:rPr dirty="0" sz="1400" spc="40">
                <a:solidFill>
                  <a:srgbClr val="595959"/>
                </a:solidFill>
                <a:latin typeface="Arial MT"/>
                <a:cs typeface="Arial MT"/>
              </a:rPr>
              <a:t>e</a:t>
            </a:r>
            <a:r>
              <a:rPr dirty="0" sz="1400" spc="-25">
                <a:solidFill>
                  <a:srgbClr val="595959"/>
                </a:solidFill>
                <a:latin typeface="Arial MT"/>
                <a:cs typeface="Arial MT"/>
              </a:rPr>
              <a:t>r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i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n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g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7712" y="142553"/>
            <a:ext cx="3796665" cy="1275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5080" indent="-171450">
              <a:lnSpc>
                <a:spcPct val="153000"/>
              </a:lnSpc>
              <a:spcBef>
                <a:spcPts val="9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Measure</a:t>
            </a:r>
            <a:r>
              <a:rPr dirty="0" sz="1350" spc="-8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distance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from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cluster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30" b="1">
                <a:solidFill>
                  <a:srgbClr val="5F4778"/>
                </a:solidFill>
                <a:latin typeface="Arial"/>
                <a:cs typeface="Arial"/>
              </a:rPr>
              <a:t>mean </a:t>
            </a:r>
            <a:r>
              <a:rPr dirty="0" sz="1350" spc="-36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(centroids</a:t>
            </a:r>
            <a:r>
              <a:rPr dirty="0" sz="1350" spc="5" b="1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78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15">
                <a:solidFill>
                  <a:srgbClr val="595959"/>
                </a:solidFill>
                <a:latin typeface="Arial MT"/>
                <a:cs typeface="Arial MT"/>
              </a:rPr>
              <a:t>Assign</a:t>
            </a:r>
            <a:r>
              <a:rPr dirty="0" sz="1350" spc="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point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nearest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endParaRPr sz="13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860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Calculate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595959"/>
                </a:solidFill>
                <a:latin typeface="Arial MT"/>
                <a:cs typeface="Arial MT"/>
              </a:rPr>
              <a:t>mean</a:t>
            </a:r>
            <a:r>
              <a:rPr dirty="0" sz="1350" spc="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using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new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point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6865" y="1512570"/>
            <a:ext cx="5325110" cy="1950085"/>
            <a:chOff x="3666865" y="1512570"/>
            <a:chExt cx="5325110" cy="1950085"/>
          </a:xfrm>
        </p:grpSpPr>
        <p:sp>
          <p:nvSpPr>
            <p:cNvPr id="6" name="object 6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7562" y="2875728"/>
              <a:ext cx="234955" cy="2349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0369" y="2585335"/>
              <a:ext cx="206380" cy="20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5633" y="2362331"/>
              <a:ext cx="206380" cy="20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85649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351910" y="2567427"/>
              <a:ext cx="172720" cy="459740"/>
            </a:xfrm>
            <a:custGeom>
              <a:avLst/>
              <a:gdLst/>
              <a:ahLst/>
              <a:cxnLst/>
              <a:rect l="l" t="t" r="r" b="b"/>
              <a:pathLst>
                <a:path w="172720" h="459739">
                  <a:moveTo>
                    <a:pt x="117619" y="382086"/>
                  </a:moveTo>
                  <a:lnTo>
                    <a:pt x="90434" y="390656"/>
                  </a:lnTo>
                  <a:lnTo>
                    <a:pt x="157093" y="459486"/>
                  </a:lnTo>
                  <a:lnTo>
                    <a:pt x="167280" y="395740"/>
                  </a:lnTo>
                  <a:lnTo>
                    <a:pt x="121920" y="395740"/>
                  </a:lnTo>
                  <a:lnTo>
                    <a:pt x="117619" y="382086"/>
                  </a:lnTo>
                  <a:close/>
                </a:path>
                <a:path w="172720" h="459739">
                  <a:moveTo>
                    <a:pt x="144936" y="373476"/>
                  </a:moveTo>
                  <a:lnTo>
                    <a:pt x="117619" y="382086"/>
                  </a:lnTo>
                  <a:lnTo>
                    <a:pt x="121920" y="395740"/>
                  </a:lnTo>
                  <a:lnTo>
                    <a:pt x="149230" y="387096"/>
                  </a:lnTo>
                  <a:lnTo>
                    <a:pt x="144936" y="373476"/>
                  </a:lnTo>
                  <a:close/>
                </a:path>
                <a:path w="172720" h="459739">
                  <a:moveTo>
                    <a:pt x="172212" y="364879"/>
                  </a:moveTo>
                  <a:lnTo>
                    <a:pt x="144936" y="373476"/>
                  </a:lnTo>
                  <a:lnTo>
                    <a:pt x="149230" y="387096"/>
                  </a:lnTo>
                  <a:lnTo>
                    <a:pt x="121920" y="395740"/>
                  </a:lnTo>
                  <a:lnTo>
                    <a:pt x="167280" y="395740"/>
                  </a:lnTo>
                  <a:lnTo>
                    <a:pt x="172212" y="364879"/>
                  </a:lnTo>
                  <a:close/>
                </a:path>
                <a:path w="172720" h="459739">
                  <a:moveTo>
                    <a:pt x="27188" y="0"/>
                  </a:moveTo>
                  <a:lnTo>
                    <a:pt x="0" y="8644"/>
                  </a:lnTo>
                  <a:lnTo>
                    <a:pt x="117619" y="382086"/>
                  </a:lnTo>
                  <a:lnTo>
                    <a:pt x="144936" y="373476"/>
                  </a:lnTo>
                  <a:lnTo>
                    <a:pt x="271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933063" y="3151440"/>
            <a:ext cx="1369060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85">
                <a:latin typeface="Arial MT"/>
                <a:cs typeface="Arial MT"/>
              </a:rPr>
              <a:t>To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which</a:t>
            </a:r>
            <a:r>
              <a:rPr dirty="0" sz="1500" spc="-15">
                <a:latin typeface="Arial MT"/>
                <a:cs typeface="Arial MT"/>
              </a:rPr>
              <a:t> cluster </a:t>
            </a:r>
            <a:r>
              <a:rPr dirty="0" sz="1500" spc="-400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does</a:t>
            </a:r>
            <a:r>
              <a:rPr dirty="0" sz="1500" spc="1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this</a:t>
            </a:r>
            <a:r>
              <a:rPr dirty="0" sz="1500" spc="95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point </a:t>
            </a:r>
            <a:r>
              <a:rPr dirty="0" sz="1500" spc="-25">
                <a:latin typeface="Arial MT"/>
                <a:cs typeface="Arial MT"/>
              </a:rPr>
              <a:t> belongs</a:t>
            </a:r>
            <a:r>
              <a:rPr dirty="0" sz="1500" spc="170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to?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41081" y="1417388"/>
            <a:ext cx="1974850" cy="1684020"/>
            <a:chOff x="4441081" y="1417388"/>
            <a:chExt cx="1974850" cy="1684020"/>
          </a:xfrm>
        </p:grpSpPr>
        <p:sp>
          <p:nvSpPr>
            <p:cNvPr id="22" name="object 22"/>
            <p:cNvSpPr/>
            <p:nvPr/>
          </p:nvSpPr>
          <p:spPr>
            <a:xfrm>
              <a:off x="4455368" y="1885950"/>
              <a:ext cx="1705610" cy="666750"/>
            </a:xfrm>
            <a:custGeom>
              <a:avLst/>
              <a:gdLst/>
              <a:ahLst/>
              <a:cxnLst/>
              <a:rect l="l" t="t" r="r" b="b"/>
              <a:pathLst>
                <a:path w="1705610" h="666750">
                  <a:moveTo>
                    <a:pt x="24307" y="666749"/>
                  </a:moveTo>
                  <a:lnTo>
                    <a:pt x="10409" y="619123"/>
                  </a:lnTo>
                  <a:lnTo>
                    <a:pt x="2098" y="579215"/>
                  </a:lnTo>
                  <a:lnTo>
                    <a:pt x="0" y="551165"/>
                  </a:lnTo>
                  <a:lnTo>
                    <a:pt x="4739" y="539114"/>
                  </a:lnTo>
                  <a:lnTo>
                    <a:pt x="804961" y="276093"/>
                  </a:lnTo>
                  <a:lnTo>
                    <a:pt x="809643" y="264067"/>
                  </a:lnTo>
                  <a:lnTo>
                    <a:pt x="807509" y="236048"/>
                  </a:lnTo>
                  <a:lnTo>
                    <a:pt x="799187" y="196145"/>
                  </a:lnTo>
                  <a:lnTo>
                    <a:pt x="785301" y="148468"/>
                  </a:lnTo>
                  <a:lnTo>
                    <a:pt x="802371" y="195099"/>
                  </a:lnTo>
                  <a:lnTo>
                    <a:pt x="819355" y="232156"/>
                  </a:lnTo>
                  <a:lnTo>
                    <a:pt x="834293" y="255975"/>
                  </a:lnTo>
                  <a:lnTo>
                    <a:pt x="845225" y="262889"/>
                  </a:lnTo>
                  <a:lnTo>
                    <a:pt x="1645447" y="0"/>
                  </a:lnTo>
                  <a:lnTo>
                    <a:pt x="1656443" y="6909"/>
                  </a:lnTo>
                  <a:lnTo>
                    <a:pt x="1671377" y="30727"/>
                  </a:lnTo>
                  <a:lnTo>
                    <a:pt x="1688335" y="67787"/>
                  </a:lnTo>
                  <a:lnTo>
                    <a:pt x="1705401" y="114421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39577" y="1705996"/>
              <a:ext cx="594995" cy="256540"/>
            </a:xfrm>
            <a:custGeom>
              <a:avLst/>
              <a:gdLst/>
              <a:ahLst/>
              <a:cxnLst/>
              <a:rect l="l" t="t" r="r" b="b"/>
              <a:pathLst>
                <a:path w="594995" h="256539">
                  <a:moveTo>
                    <a:pt x="13878" y="256153"/>
                  </a:moveTo>
                  <a:lnTo>
                    <a:pt x="5941" y="228905"/>
                  </a:lnTo>
                  <a:lnTo>
                    <a:pt x="1199" y="206071"/>
                  </a:lnTo>
                  <a:lnTo>
                    <a:pt x="0" y="190021"/>
                  </a:lnTo>
                  <a:lnTo>
                    <a:pt x="2692" y="183123"/>
                  </a:lnTo>
                  <a:lnTo>
                    <a:pt x="269910" y="95371"/>
                  </a:lnTo>
                  <a:lnTo>
                    <a:pt x="272607" y="88421"/>
                  </a:lnTo>
                  <a:lnTo>
                    <a:pt x="271415" y="72363"/>
                  </a:lnTo>
                  <a:lnTo>
                    <a:pt x="266674" y="49521"/>
                  </a:lnTo>
                  <a:lnTo>
                    <a:pt x="258724" y="22219"/>
                  </a:lnTo>
                  <a:lnTo>
                    <a:pt x="268501" y="48922"/>
                  </a:lnTo>
                  <a:lnTo>
                    <a:pt x="278212" y="70130"/>
                  </a:lnTo>
                  <a:lnTo>
                    <a:pt x="286752" y="83766"/>
                  </a:lnTo>
                  <a:lnTo>
                    <a:pt x="293014" y="87751"/>
                  </a:lnTo>
                  <a:lnTo>
                    <a:pt x="560232" y="0"/>
                  </a:lnTo>
                  <a:lnTo>
                    <a:pt x="566499" y="3928"/>
                  </a:lnTo>
                  <a:lnTo>
                    <a:pt x="575046" y="17548"/>
                  </a:lnTo>
                  <a:lnTo>
                    <a:pt x="584758" y="38747"/>
                  </a:lnTo>
                  <a:lnTo>
                    <a:pt x="594522" y="65410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059743" y="1431676"/>
              <a:ext cx="341630" cy="183515"/>
            </a:xfrm>
            <a:custGeom>
              <a:avLst/>
              <a:gdLst/>
              <a:ahLst/>
              <a:cxnLst/>
              <a:rect l="l" t="t" r="r" b="b"/>
              <a:pathLst>
                <a:path w="341629" h="183515">
                  <a:moveTo>
                    <a:pt x="13030" y="183367"/>
                  </a:moveTo>
                  <a:lnTo>
                    <a:pt x="5570" y="157934"/>
                  </a:lnTo>
                  <a:lnTo>
                    <a:pt x="1127" y="136611"/>
                  </a:lnTo>
                  <a:lnTo>
                    <a:pt x="0" y="121619"/>
                  </a:lnTo>
                  <a:lnTo>
                    <a:pt x="2484" y="115183"/>
                  </a:lnTo>
                  <a:lnTo>
                    <a:pt x="145100" y="68305"/>
                  </a:lnTo>
                  <a:lnTo>
                    <a:pt x="147637" y="61872"/>
                  </a:lnTo>
                  <a:lnTo>
                    <a:pt x="146517" y="46874"/>
                  </a:lnTo>
                  <a:lnTo>
                    <a:pt x="142082" y="25516"/>
                  </a:lnTo>
                  <a:lnTo>
                    <a:pt x="134675" y="0"/>
                  </a:lnTo>
                  <a:lnTo>
                    <a:pt x="143774" y="24959"/>
                  </a:lnTo>
                  <a:lnTo>
                    <a:pt x="152826" y="44797"/>
                  </a:lnTo>
                  <a:lnTo>
                    <a:pt x="160804" y="57538"/>
                  </a:lnTo>
                  <a:lnTo>
                    <a:pt x="166679" y="61203"/>
                  </a:lnTo>
                  <a:lnTo>
                    <a:pt x="309173" y="14356"/>
                  </a:lnTo>
                  <a:lnTo>
                    <a:pt x="315055" y="18089"/>
                  </a:lnTo>
                  <a:lnTo>
                    <a:pt x="323053" y="30853"/>
                  </a:lnTo>
                  <a:lnTo>
                    <a:pt x="332143" y="50669"/>
                  </a:lnTo>
                  <a:lnTo>
                    <a:pt x="341299" y="75559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715000" y="2290441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171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529078" y="3917874"/>
            <a:ext cx="4890770" cy="866140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dirty="0" sz="1800" spc="-35" b="1">
                <a:solidFill>
                  <a:srgbClr val="595959"/>
                </a:solidFill>
                <a:latin typeface="Arial"/>
                <a:cs typeface="Arial"/>
              </a:rPr>
              <a:t>REPEAT</a:t>
            </a:r>
            <a:r>
              <a:rPr dirty="0" sz="1800" spc="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800" spc="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dirty="0" sz="18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STEPS</a:t>
            </a:r>
            <a:r>
              <a:rPr dirty="0" sz="18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UNTILL</a:t>
            </a:r>
            <a:r>
              <a:rPr dirty="0" sz="1800" spc="-1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ALL</a:t>
            </a: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algn="ctr" marL="8890">
              <a:lnSpc>
                <a:spcPct val="100000"/>
              </a:lnSpc>
              <a:spcBef>
                <a:spcPts val="1145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CLUSTERS</a:t>
            </a:r>
            <a:r>
              <a:rPr dirty="0" sz="1800" spc="-6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5" b="1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ASSIGNED…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7712" y="142553"/>
            <a:ext cx="3750310" cy="1275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222885" indent="-171450">
              <a:lnSpc>
                <a:spcPct val="153000"/>
              </a:lnSpc>
              <a:spcBef>
                <a:spcPts val="9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Measure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distance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from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595959"/>
                </a:solidFill>
                <a:latin typeface="Arial MT"/>
                <a:cs typeface="Arial MT"/>
              </a:rPr>
              <a:t>mean </a:t>
            </a:r>
            <a:r>
              <a:rPr dirty="0" sz="1350" spc="-36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(centroids)</a:t>
            </a:r>
            <a:endParaRPr sz="13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78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Assig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poin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ar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s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</a:t>
            </a:r>
            <a:r>
              <a:rPr dirty="0" sz="1350" spc="-114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clust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860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Calculate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595959"/>
                </a:solidFill>
                <a:latin typeface="Arial MT"/>
                <a:cs typeface="Arial MT"/>
              </a:rPr>
              <a:t>mean</a:t>
            </a:r>
            <a:r>
              <a:rPr dirty="0" sz="1350" spc="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using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new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point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6865" y="1512570"/>
            <a:ext cx="5325110" cy="1950085"/>
            <a:chOff x="3666865" y="1512570"/>
            <a:chExt cx="5325110" cy="1950085"/>
          </a:xfrm>
        </p:grpSpPr>
        <p:sp>
          <p:nvSpPr>
            <p:cNvPr id="6" name="object 6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7562" y="2875728"/>
              <a:ext cx="234955" cy="2349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0369" y="2585335"/>
              <a:ext cx="206380" cy="20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5633" y="2362331"/>
              <a:ext cx="206380" cy="20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8354" y="1970722"/>
              <a:ext cx="234924" cy="234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0990" y="1764342"/>
              <a:ext cx="476509" cy="3233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9922" y="1646354"/>
              <a:ext cx="234955" cy="2349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55368" y="1885950"/>
              <a:ext cx="1705610" cy="1562100"/>
            </a:xfrm>
            <a:custGeom>
              <a:avLst/>
              <a:gdLst/>
              <a:ahLst/>
              <a:cxnLst/>
              <a:rect l="l" t="t" r="r" b="b"/>
              <a:pathLst>
                <a:path w="1705610" h="1562100">
                  <a:moveTo>
                    <a:pt x="30281" y="765809"/>
                  </a:moveTo>
                  <a:lnTo>
                    <a:pt x="249981" y="1562099"/>
                  </a:lnTo>
                </a:path>
                <a:path w="1705610" h="1562100">
                  <a:moveTo>
                    <a:pt x="24307" y="666749"/>
                  </a:moveTo>
                  <a:lnTo>
                    <a:pt x="10409" y="619123"/>
                  </a:lnTo>
                  <a:lnTo>
                    <a:pt x="2098" y="579215"/>
                  </a:lnTo>
                  <a:lnTo>
                    <a:pt x="0" y="551165"/>
                  </a:lnTo>
                  <a:lnTo>
                    <a:pt x="4739" y="539114"/>
                  </a:lnTo>
                  <a:lnTo>
                    <a:pt x="804961" y="276093"/>
                  </a:lnTo>
                  <a:lnTo>
                    <a:pt x="809643" y="264067"/>
                  </a:lnTo>
                  <a:lnTo>
                    <a:pt x="807509" y="236048"/>
                  </a:lnTo>
                  <a:lnTo>
                    <a:pt x="799187" y="196145"/>
                  </a:lnTo>
                  <a:lnTo>
                    <a:pt x="785301" y="148468"/>
                  </a:lnTo>
                  <a:lnTo>
                    <a:pt x="802371" y="195099"/>
                  </a:lnTo>
                  <a:lnTo>
                    <a:pt x="819355" y="232156"/>
                  </a:lnTo>
                  <a:lnTo>
                    <a:pt x="834293" y="255975"/>
                  </a:lnTo>
                  <a:lnTo>
                    <a:pt x="845225" y="262889"/>
                  </a:lnTo>
                  <a:lnTo>
                    <a:pt x="1645447" y="0"/>
                  </a:lnTo>
                  <a:lnTo>
                    <a:pt x="1656443" y="6909"/>
                  </a:lnTo>
                  <a:lnTo>
                    <a:pt x="1671377" y="30727"/>
                  </a:lnTo>
                  <a:lnTo>
                    <a:pt x="1688335" y="67787"/>
                  </a:lnTo>
                  <a:lnTo>
                    <a:pt x="1705401" y="114421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39576" y="1705996"/>
              <a:ext cx="594995" cy="256540"/>
            </a:xfrm>
            <a:custGeom>
              <a:avLst/>
              <a:gdLst/>
              <a:ahLst/>
              <a:cxnLst/>
              <a:rect l="l" t="t" r="r" b="b"/>
              <a:pathLst>
                <a:path w="594995" h="256539">
                  <a:moveTo>
                    <a:pt x="13878" y="256153"/>
                  </a:moveTo>
                  <a:lnTo>
                    <a:pt x="5941" y="228905"/>
                  </a:lnTo>
                  <a:lnTo>
                    <a:pt x="1199" y="206071"/>
                  </a:lnTo>
                  <a:lnTo>
                    <a:pt x="0" y="190021"/>
                  </a:lnTo>
                  <a:lnTo>
                    <a:pt x="2692" y="183123"/>
                  </a:lnTo>
                  <a:lnTo>
                    <a:pt x="269910" y="95371"/>
                  </a:lnTo>
                  <a:lnTo>
                    <a:pt x="272607" y="88421"/>
                  </a:lnTo>
                  <a:lnTo>
                    <a:pt x="271415" y="72363"/>
                  </a:lnTo>
                  <a:lnTo>
                    <a:pt x="266674" y="49521"/>
                  </a:lnTo>
                  <a:lnTo>
                    <a:pt x="258724" y="22219"/>
                  </a:lnTo>
                  <a:lnTo>
                    <a:pt x="268501" y="48922"/>
                  </a:lnTo>
                  <a:lnTo>
                    <a:pt x="278212" y="70130"/>
                  </a:lnTo>
                  <a:lnTo>
                    <a:pt x="286752" y="83766"/>
                  </a:lnTo>
                  <a:lnTo>
                    <a:pt x="293014" y="87751"/>
                  </a:lnTo>
                  <a:lnTo>
                    <a:pt x="560232" y="0"/>
                  </a:lnTo>
                  <a:lnTo>
                    <a:pt x="566499" y="3928"/>
                  </a:lnTo>
                  <a:lnTo>
                    <a:pt x="575046" y="17548"/>
                  </a:lnTo>
                  <a:lnTo>
                    <a:pt x="584758" y="38747"/>
                  </a:lnTo>
                  <a:lnTo>
                    <a:pt x="594522" y="65410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451859" y="3128960"/>
            <a:ext cx="2341245" cy="5353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5"/>
              </a:spcBef>
            </a:pPr>
            <a:r>
              <a:rPr dirty="0" sz="1650" spc="-15">
                <a:latin typeface="Arial MT"/>
                <a:cs typeface="Arial MT"/>
              </a:rPr>
              <a:t>Since</a:t>
            </a:r>
            <a:r>
              <a:rPr dirty="0" sz="1650" spc="30">
                <a:latin typeface="Arial MT"/>
                <a:cs typeface="Arial MT"/>
              </a:rPr>
              <a:t> </a:t>
            </a:r>
            <a:r>
              <a:rPr dirty="0" sz="1650" spc="-35">
                <a:latin typeface="Arial MT"/>
                <a:cs typeface="Arial MT"/>
              </a:rPr>
              <a:t>the</a:t>
            </a:r>
            <a:r>
              <a:rPr dirty="0" sz="1650" spc="105">
                <a:latin typeface="Arial MT"/>
                <a:cs typeface="Arial MT"/>
              </a:rPr>
              <a:t> </a:t>
            </a:r>
            <a:r>
              <a:rPr dirty="0" sz="1650" spc="-15">
                <a:latin typeface="Arial MT"/>
                <a:cs typeface="Arial MT"/>
              </a:rPr>
              <a:t>point</a:t>
            </a:r>
            <a:r>
              <a:rPr dirty="0" sz="1650" spc="-35">
                <a:latin typeface="Arial MT"/>
                <a:cs typeface="Arial MT"/>
              </a:rPr>
              <a:t> </a:t>
            </a:r>
            <a:r>
              <a:rPr dirty="0" sz="1650">
                <a:latin typeface="Arial MT"/>
                <a:cs typeface="Arial MT"/>
              </a:rPr>
              <a:t>is</a:t>
            </a:r>
            <a:r>
              <a:rPr dirty="0" sz="1650" spc="-20">
                <a:latin typeface="Arial MT"/>
                <a:cs typeface="Arial MT"/>
              </a:rPr>
              <a:t> </a:t>
            </a:r>
            <a:r>
              <a:rPr dirty="0" sz="1650" spc="-10">
                <a:latin typeface="Arial MT"/>
                <a:cs typeface="Arial MT"/>
              </a:rPr>
              <a:t>located </a:t>
            </a:r>
            <a:r>
              <a:rPr dirty="0" sz="1650" spc="-445">
                <a:latin typeface="Arial MT"/>
                <a:cs typeface="Arial MT"/>
              </a:rPr>
              <a:t> </a:t>
            </a:r>
            <a:r>
              <a:rPr dirty="0" sz="1650" spc="-10">
                <a:latin typeface="Arial MT"/>
                <a:cs typeface="Arial MT"/>
              </a:rPr>
              <a:t>closet</a:t>
            </a:r>
            <a:r>
              <a:rPr dirty="0" sz="1650" spc="-25">
                <a:latin typeface="Arial MT"/>
                <a:cs typeface="Arial MT"/>
              </a:rPr>
              <a:t> </a:t>
            </a:r>
            <a:r>
              <a:rPr dirty="0" sz="1650" spc="-5">
                <a:latin typeface="Arial MT"/>
                <a:cs typeface="Arial MT"/>
              </a:rPr>
              <a:t>to</a:t>
            </a:r>
            <a:r>
              <a:rPr dirty="0" sz="1650" spc="50">
                <a:latin typeface="Arial MT"/>
                <a:cs typeface="Arial MT"/>
              </a:rPr>
              <a:t> </a:t>
            </a:r>
            <a:r>
              <a:rPr dirty="0" sz="1650" spc="-40" b="1">
                <a:solidFill>
                  <a:srgbClr val="00AFF0"/>
                </a:solidFill>
                <a:latin typeface="Arial"/>
                <a:cs typeface="Arial"/>
              </a:rPr>
              <a:t>blue</a:t>
            </a:r>
            <a:r>
              <a:rPr dirty="0" sz="1650" spc="114" b="1">
                <a:solidFill>
                  <a:srgbClr val="00AFF0"/>
                </a:solidFill>
                <a:latin typeface="Arial"/>
                <a:cs typeface="Arial"/>
              </a:rPr>
              <a:t> </a:t>
            </a:r>
            <a:r>
              <a:rPr dirty="0" sz="1650" spc="-30">
                <a:latin typeface="Arial MT"/>
                <a:cs typeface="Arial MT"/>
              </a:rPr>
              <a:t>cluster</a:t>
            </a:r>
            <a:endParaRPr sz="16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2" name="object 22"/>
            <p:cNvSpPr/>
            <p:nvPr/>
          </p:nvSpPr>
          <p:spPr>
            <a:xfrm>
              <a:off x="6385194" y="2502026"/>
              <a:ext cx="815975" cy="603250"/>
            </a:xfrm>
            <a:custGeom>
              <a:avLst/>
              <a:gdLst/>
              <a:ahLst/>
              <a:cxnLst/>
              <a:rect l="l" t="t" r="r" b="b"/>
              <a:pathLst>
                <a:path w="815975" h="603250">
                  <a:moveTo>
                    <a:pt x="738127" y="563944"/>
                  </a:moveTo>
                  <a:lnTo>
                    <a:pt x="721217" y="586989"/>
                  </a:lnTo>
                  <a:lnTo>
                    <a:pt x="815705" y="603123"/>
                  </a:lnTo>
                  <a:lnTo>
                    <a:pt x="799910" y="572393"/>
                  </a:lnTo>
                  <a:lnTo>
                    <a:pt x="749655" y="572393"/>
                  </a:lnTo>
                  <a:lnTo>
                    <a:pt x="738127" y="563944"/>
                  </a:lnTo>
                  <a:close/>
                </a:path>
                <a:path w="815975" h="603250">
                  <a:moveTo>
                    <a:pt x="755013" y="540931"/>
                  </a:moveTo>
                  <a:lnTo>
                    <a:pt x="738127" y="563944"/>
                  </a:lnTo>
                  <a:lnTo>
                    <a:pt x="749655" y="572393"/>
                  </a:lnTo>
                  <a:lnTo>
                    <a:pt x="766572" y="549402"/>
                  </a:lnTo>
                  <a:lnTo>
                    <a:pt x="755013" y="540931"/>
                  </a:lnTo>
                  <a:close/>
                </a:path>
                <a:path w="815975" h="603250">
                  <a:moveTo>
                    <a:pt x="771906" y="517910"/>
                  </a:moveTo>
                  <a:lnTo>
                    <a:pt x="755013" y="540931"/>
                  </a:lnTo>
                  <a:lnTo>
                    <a:pt x="766572" y="549402"/>
                  </a:lnTo>
                  <a:lnTo>
                    <a:pt x="749655" y="572393"/>
                  </a:lnTo>
                  <a:lnTo>
                    <a:pt x="799910" y="572393"/>
                  </a:lnTo>
                  <a:lnTo>
                    <a:pt x="771906" y="517910"/>
                  </a:lnTo>
                  <a:close/>
                </a:path>
                <a:path w="815975" h="603250">
                  <a:moveTo>
                    <a:pt x="16885" y="0"/>
                  </a:moveTo>
                  <a:lnTo>
                    <a:pt x="0" y="22991"/>
                  </a:lnTo>
                  <a:lnTo>
                    <a:pt x="738127" y="563944"/>
                  </a:lnTo>
                  <a:lnTo>
                    <a:pt x="755013" y="540931"/>
                  </a:lnTo>
                  <a:lnTo>
                    <a:pt x="168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715000" y="229044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171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059744" y="1431676"/>
              <a:ext cx="341630" cy="183515"/>
            </a:xfrm>
            <a:custGeom>
              <a:avLst/>
              <a:gdLst/>
              <a:ahLst/>
              <a:cxnLst/>
              <a:rect l="l" t="t" r="r" b="b"/>
              <a:pathLst>
                <a:path w="341629" h="183515">
                  <a:moveTo>
                    <a:pt x="13030" y="183367"/>
                  </a:moveTo>
                  <a:lnTo>
                    <a:pt x="5570" y="157934"/>
                  </a:lnTo>
                  <a:lnTo>
                    <a:pt x="1127" y="136611"/>
                  </a:lnTo>
                  <a:lnTo>
                    <a:pt x="0" y="121619"/>
                  </a:lnTo>
                  <a:lnTo>
                    <a:pt x="2484" y="115183"/>
                  </a:lnTo>
                  <a:lnTo>
                    <a:pt x="145100" y="68305"/>
                  </a:lnTo>
                  <a:lnTo>
                    <a:pt x="147637" y="61872"/>
                  </a:lnTo>
                  <a:lnTo>
                    <a:pt x="146517" y="46874"/>
                  </a:lnTo>
                  <a:lnTo>
                    <a:pt x="142082" y="25516"/>
                  </a:lnTo>
                  <a:lnTo>
                    <a:pt x="134675" y="0"/>
                  </a:lnTo>
                  <a:lnTo>
                    <a:pt x="143774" y="24959"/>
                  </a:lnTo>
                  <a:lnTo>
                    <a:pt x="152826" y="44797"/>
                  </a:lnTo>
                  <a:lnTo>
                    <a:pt x="160804" y="57538"/>
                  </a:lnTo>
                  <a:lnTo>
                    <a:pt x="166679" y="61203"/>
                  </a:lnTo>
                  <a:lnTo>
                    <a:pt x="309173" y="14356"/>
                  </a:lnTo>
                  <a:lnTo>
                    <a:pt x="315055" y="18089"/>
                  </a:lnTo>
                  <a:lnTo>
                    <a:pt x="323053" y="30853"/>
                  </a:lnTo>
                  <a:lnTo>
                    <a:pt x="332143" y="50669"/>
                  </a:lnTo>
                  <a:lnTo>
                    <a:pt x="341299" y="75559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7712" y="142553"/>
            <a:ext cx="4024629" cy="1275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497205" indent="-171450">
              <a:lnSpc>
                <a:spcPct val="153000"/>
              </a:lnSpc>
              <a:spcBef>
                <a:spcPts val="9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Measure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distance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from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595959"/>
                </a:solidFill>
                <a:latin typeface="Arial MT"/>
                <a:cs typeface="Arial MT"/>
              </a:rPr>
              <a:t>mean </a:t>
            </a:r>
            <a:r>
              <a:rPr dirty="0" sz="1350" spc="-36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(centroids)</a:t>
            </a:r>
            <a:endParaRPr sz="13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785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15">
                <a:solidFill>
                  <a:srgbClr val="595959"/>
                </a:solidFill>
                <a:latin typeface="Arial MT"/>
                <a:cs typeface="Arial MT"/>
              </a:rPr>
              <a:t>Assign</a:t>
            </a:r>
            <a:r>
              <a:rPr dirty="0" sz="1350" spc="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point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the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nearest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endParaRPr sz="13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860"/>
              </a:spcBef>
              <a:buFont typeface="Wingdings"/>
              <a:buChar char=""/>
              <a:tabLst>
                <a:tab pos="184150" algn="l"/>
              </a:tabLst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Calculat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clust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r</a:t>
            </a:r>
            <a:r>
              <a:rPr dirty="0" sz="1350" spc="-4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me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-12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usin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g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w</a:t>
            </a:r>
            <a:r>
              <a:rPr dirty="0" sz="1350" spc="-4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point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0743" y="3118866"/>
            <a:ext cx="206380" cy="2063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9816" y="3015746"/>
            <a:ext cx="206380" cy="2063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7562" y="2875728"/>
            <a:ext cx="234955" cy="2349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91496" y="2802504"/>
            <a:ext cx="206349" cy="2063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80369" y="2585335"/>
            <a:ext cx="206380" cy="2063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563" y="2482215"/>
            <a:ext cx="206258" cy="2063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15633" y="2362331"/>
            <a:ext cx="206380" cy="2063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10593" y="2224658"/>
            <a:ext cx="206258" cy="20637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88354" y="1970722"/>
            <a:ext cx="234924" cy="2348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90990" y="1764342"/>
            <a:ext cx="476509" cy="3233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89922" y="1646354"/>
            <a:ext cx="234955" cy="23495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17" name="object 17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485650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455368" y="1885949"/>
              <a:ext cx="1705610" cy="666750"/>
            </a:xfrm>
            <a:custGeom>
              <a:avLst/>
              <a:gdLst/>
              <a:ahLst/>
              <a:cxnLst/>
              <a:rect l="l" t="t" r="r" b="b"/>
              <a:pathLst>
                <a:path w="1705610" h="666750">
                  <a:moveTo>
                    <a:pt x="24307" y="666749"/>
                  </a:moveTo>
                  <a:lnTo>
                    <a:pt x="10409" y="619123"/>
                  </a:lnTo>
                  <a:lnTo>
                    <a:pt x="2098" y="579215"/>
                  </a:lnTo>
                  <a:lnTo>
                    <a:pt x="0" y="551165"/>
                  </a:lnTo>
                  <a:lnTo>
                    <a:pt x="4739" y="539114"/>
                  </a:lnTo>
                  <a:lnTo>
                    <a:pt x="804961" y="276093"/>
                  </a:lnTo>
                  <a:lnTo>
                    <a:pt x="809643" y="264067"/>
                  </a:lnTo>
                  <a:lnTo>
                    <a:pt x="807509" y="236048"/>
                  </a:lnTo>
                  <a:lnTo>
                    <a:pt x="799187" y="196145"/>
                  </a:lnTo>
                  <a:lnTo>
                    <a:pt x="785301" y="148468"/>
                  </a:lnTo>
                  <a:lnTo>
                    <a:pt x="802371" y="195099"/>
                  </a:lnTo>
                  <a:lnTo>
                    <a:pt x="819355" y="232156"/>
                  </a:lnTo>
                  <a:lnTo>
                    <a:pt x="834293" y="255975"/>
                  </a:lnTo>
                  <a:lnTo>
                    <a:pt x="845225" y="262889"/>
                  </a:lnTo>
                  <a:lnTo>
                    <a:pt x="1645447" y="0"/>
                  </a:lnTo>
                  <a:lnTo>
                    <a:pt x="1656443" y="6909"/>
                  </a:lnTo>
                  <a:lnTo>
                    <a:pt x="1671377" y="30727"/>
                  </a:lnTo>
                  <a:lnTo>
                    <a:pt x="1688335" y="67787"/>
                  </a:lnTo>
                  <a:lnTo>
                    <a:pt x="1705401" y="114421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39576" y="1705996"/>
              <a:ext cx="594995" cy="256540"/>
            </a:xfrm>
            <a:custGeom>
              <a:avLst/>
              <a:gdLst/>
              <a:ahLst/>
              <a:cxnLst/>
              <a:rect l="l" t="t" r="r" b="b"/>
              <a:pathLst>
                <a:path w="594995" h="256539">
                  <a:moveTo>
                    <a:pt x="13878" y="256153"/>
                  </a:moveTo>
                  <a:lnTo>
                    <a:pt x="5941" y="228905"/>
                  </a:lnTo>
                  <a:lnTo>
                    <a:pt x="1199" y="206071"/>
                  </a:lnTo>
                  <a:lnTo>
                    <a:pt x="0" y="190021"/>
                  </a:lnTo>
                  <a:lnTo>
                    <a:pt x="2692" y="183123"/>
                  </a:lnTo>
                  <a:lnTo>
                    <a:pt x="269910" y="95371"/>
                  </a:lnTo>
                  <a:lnTo>
                    <a:pt x="272607" y="88421"/>
                  </a:lnTo>
                  <a:lnTo>
                    <a:pt x="271415" y="72363"/>
                  </a:lnTo>
                  <a:lnTo>
                    <a:pt x="266674" y="49521"/>
                  </a:lnTo>
                  <a:lnTo>
                    <a:pt x="258724" y="22219"/>
                  </a:lnTo>
                  <a:lnTo>
                    <a:pt x="268501" y="48922"/>
                  </a:lnTo>
                  <a:lnTo>
                    <a:pt x="278212" y="70130"/>
                  </a:lnTo>
                  <a:lnTo>
                    <a:pt x="286752" y="83766"/>
                  </a:lnTo>
                  <a:lnTo>
                    <a:pt x="293014" y="87751"/>
                  </a:lnTo>
                  <a:lnTo>
                    <a:pt x="560232" y="0"/>
                  </a:lnTo>
                  <a:lnTo>
                    <a:pt x="566499" y="3928"/>
                  </a:lnTo>
                  <a:lnTo>
                    <a:pt x="575046" y="17548"/>
                  </a:lnTo>
                  <a:lnTo>
                    <a:pt x="584758" y="38747"/>
                  </a:lnTo>
                  <a:lnTo>
                    <a:pt x="594522" y="65410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47799" y="20802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09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380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715000" y="229044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171"/>
                  </a:lnTo>
                </a:path>
              </a:pathLst>
            </a:custGeom>
            <a:ln w="380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59744" y="1431676"/>
              <a:ext cx="341630" cy="183515"/>
            </a:xfrm>
            <a:custGeom>
              <a:avLst/>
              <a:gdLst/>
              <a:ahLst/>
              <a:cxnLst/>
              <a:rect l="l" t="t" r="r" b="b"/>
              <a:pathLst>
                <a:path w="341629" h="183515">
                  <a:moveTo>
                    <a:pt x="13030" y="183367"/>
                  </a:moveTo>
                  <a:lnTo>
                    <a:pt x="5570" y="157934"/>
                  </a:lnTo>
                  <a:lnTo>
                    <a:pt x="1127" y="136611"/>
                  </a:lnTo>
                  <a:lnTo>
                    <a:pt x="0" y="121619"/>
                  </a:lnTo>
                  <a:lnTo>
                    <a:pt x="2484" y="115183"/>
                  </a:lnTo>
                  <a:lnTo>
                    <a:pt x="145100" y="68305"/>
                  </a:lnTo>
                  <a:lnTo>
                    <a:pt x="147637" y="61872"/>
                  </a:lnTo>
                  <a:lnTo>
                    <a:pt x="146517" y="46874"/>
                  </a:lnTo>
                  <a:lnTo>
                    <a:pt x="142082" y="25516"/>
                  </a:lnTo>
                  <a:lnTo>
                    <a:pt x="134675" y="0"/>
                  </a:lnTo>
                  <a:lnTo>
                    <a:pt x="143774" y="24959"/>
                  </a:lnTo>
                  <a:lnTo>
                    <a:pt x="152826" y="44797"/>
                  </a:lnTo>
                  <a:lnTo>
                    <a:pt x="160804" y="57538"/>
                  </a:lnTo>
                  <a:lnTo>
                    <a:pt x="166679" y="61203"/>
                  </a:lnTo>
                  <a:lnTo>
                    <a:pt x="309173" y="14356"/>
                  </a:lnTo>
                  <a:lnTo>
                    <a:pt x="315055" y="18089"/>
                  </a:lnTo>
                  <a:lnTo>
                    <a:pt x="323053" y="30853"/>
                  </a:lnTo>
                  <a:lnTo>
                    <a:pt x="332143" y="50669"/>
                  </a:lnTo>
                  <a:lnTo>
                    <a:pt x="341299" y="75559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66865" y="1512570"/>
            <a:ext cx="5325110" cy="1950085"/>
            <a:chOff x="3666865" y="1512570"/>
            <a:chExt cx="5325110" cy="1950085"/>
          </a:xfrm>
        </p:grpSpPr>
        <p:sp>
          <p:nvSpPr>
            <p:cNvPr id="6" name="object 6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7562" y="2875728"/>
              <a:ext cx="234955" cy="2349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0369" y="2585335"/>
              <a:ext cx="206380" cy="20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5633" y="2362331"/>
              <a:ext cx="206380" cy="20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2641" y="1985010"/>
              <a:ext cx="206349" cy="2062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5278" y="1867021"/>
              <a:ext cx="206380" cy="2063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6953" y="1778630"/>
              <a:ext cx="206258" cy="206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4209" y="1660641"/>
              <a:ext cx="206380" cy="2063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85649" y="26517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47799" y="208026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09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28574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447160" y="3389057"/>
            <a:ext cx="2486025" cy="10407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75"/>
              </a:spcBef>
            </a:pPr>
            <a:r>
              <a:rPr dirty="0" sz="1650" spc="-15">
                <a:latin typeface="Arial MT"/>
                <a:cs typeface="Arial MT"/>
              </a:rPr>
              <a:t>Since</a:t>
            </a:r>
            <a:r>
              <a:rPr dirty="0" sz="1650" spc="-15">
                <a:latin typeface="Arial MT"/>
                <a:cs typeface="Arial MT"/>
              </a:rPr>
              <a:t> </a:t>
            </a:r>
            <a:r>
              <a:rPr dirty="0" sz="1650" spc="-30">
                <a:latin typeface="Arial MT"/>
                <a:cs typeface="Arial MT"/>
              </a:rPr>
              <a:t>all</a:t>
            </a:r>
            <a:r>
              <a:rPr dirty="0" sz="1650" spc="-30">
                <a:latin typeface="Arial MT"/>
                <a:cs typeface="Arial MT"/>
              </a:rPr>
              <a:t> </a:t>
            </a:r>
            <a:r>
              <a:rPr dirty="0" sz="1650" spc="25">
                <a:latin typeface="Arial MT"/>
                <a:cs typeface="Arial MT"/>
              </a:rPr>
              <a:t>of</a:t>
            </a:r>
            <a:r>
              <a:rPr dirty="0" sz="1650" spc="25">
                <a:latin typeface="Arial MT"/>
                <a:cs typeface="Arial MT"/>
              </a:rPr>
              <a:t> </a:t>
            </a:r>
            <a:r>
              <a:rPr dirty="0" sz="1650" spc="-25">
                <a:latin typeface="Arial MT"/>
                <a:cs typeface="Arial MT"/>
              </a:rPr>
              <a:t>these</a:t>
            </a:r>
            <a:r>
              <a:rPr dirty="0" sz="1650" spc="-20">
                <a:latin typeface="Arial MT"/>
                <a:cs typeface="Arial MT"/>
              </a:rPr>
              <a:t> </a:t>
            </a:r>
            <a:r>
              <a:rPr dirty="0" sz="1650" spc="-15">
                <a:latin typeface="Arial MT"/>
                <a:cs typeface="Arial MT"/>
              </a:rPr>
              <a:t>points </a:t>
            </a:r>
            <a:r>
              <a:rPr dirty="0" sz="1650" spc="-10">
                <a:latin typeface="Arial MT"/>
                <a:cs typeface="Arial MT"/>
              </a:rPr>
              <a:t> </a:t>
            </a:r>
            <a:r>
              <a:rPr dirty="0" sz="1650" spc="-20">
                <a:latin typeface="Arial MT"/>
                <a:cs typeface="Arial MT"/>
              </a:rPr>
              <a:t>are</a:t>
            </a:r>
            <a:r>
              <a:rPr dirty="0" sz="1650" spc="35">
                <a:latin typeface="Arial MT"/>
                <a:cs typeface="Arial MT"/>
              </a:rPr>
              <a:t> </a:t>
            </a:r>
            <a:r>
              <a:rPr dirty="0" sz="1650" spc="-10">
                <a:latin typeface="Arial MT"/>
                <a:cs typeface="Arial MT"/>
              </a:rPr>
              <a:t>located</a:t>
            </a:r>
            <a:r>
              <a:rPr dirty="0" sz="1650" spc="35">
                <a:latin typeface="Arial MT"/>
                <a:cs typeface="Arial MT"/>
              </a:rPr>
              <a:t> </a:t>
            </a:r>
            <a:r>
              <a:rPr dirty="0" sz="1650" spc="-10">
                <a:latin typeface="Arial MT"/>
                <a:cs typeface="Arial MT"/>
              </a:rPr>
              <a:t>closet</a:t>
            </a:r>
            <a:r>
              <a:rPr dirty="0" sz="1650" spc="-25">
                <a:latin typeface="Arial MT"/>
                <a:cs typeface="Arial MT"/>
              </a:rPr>
              <a:t> </a:t>
            </a:r>
            <a:r>
              <a:rPr dirty="0" sz="1650" spc="-5">
                <a:latin typeface="Arial MT"/>
                <a:cs typeface="Arial MT"/>
              </a:rPr>
              <a:t>to</a:t>
            </a:r>
            <a:r>
              <a:rPr dirty="0" sz="1650" spc="55">
                <a:latin typeface="Arial MT"/>
                <a:cs typeface="Arial MT"/>
              </a:rPr>
              <a:t> </a:t>
            </a:r>
            <a:r>
              <a:rPr dirty="0" sz="1650" spc="-40" b="1">
                <a:solidFill>
                  <a:srgbClr val="00AFF0"/>
                </a:solidFill>
                <a:latin typeface="Arial"/>
                <a:cs typeface="Arial"/>
              </a:rPr>
              <a:t>blue </a:t>
            </a:r>
            <a:r>
              <a:rPr dirty="0" sz="1650" spc="-35" b="1">
                <a:solidFill>
                  <a:srgbClr val="00AFF0"/>
                </a:solidFill>
                <a:latin typeface="Arial"/>
                <a:cs typeface="Arial"/>
              </a:rPr>
              <a:t> </a:t>
            </a:r>
            <a:r>
              <a:rPr dirty="0" sz="1650" spc="-30">
                <a:latin typeface="Arial MT"/>
                <a:cs typeface="Arial MT"/>
              </a:rPr>
              <a:t>cluster</a:t>
            </a:r>
            <a:r>
              <a:rPr dirty="0" sz="1650" spc="395">
                <a:latin typeface="Arial MT"/>
                <a:cs typeface="Arial MT"/>
              </a:rPr>
              <a:t> </a:t>
            </a:r>
            <a:r>
              <a:rPr dirty="0" sz="1650">
                <a:latin typeface="Arial MT"/>
                <a:cs typeface="Arial MT"/>
              </a:rPr>
              <a:t>so</a:t>
            </a:r>
            <a:r>
              <a:rPr dirty="0" sz="1650">
                <a:latin typeface="Arial MT"/>
                <a:cs typeface="Arial MT"/>
              </a:rPr>
              <a:t> </a:t>
            </a:r>
            <a:r>
              <a:rPr dirty="0" sz="1650" spc="-30">
                <a:latin typeface="Arial MT"/>
                <a:cs typeface="Arial MT"/>
              </a:rPr>
              <a:t>all</a:t>
            </a:r>
            <a:r>
              <a:rPr dirty="0" sz="1650" spc="-30">
                <a:latin typeface="Arial MT"/>
                <a:cs typeface="Arial MT"/>
              </a:rPr>
              <a:t> </a:t>
            </a:r>
            <a:r>
              <a:rPr dirty="0" sz="1650" spc="25">
                <a:latin typeface="Arial MT"/>
                <a:cs typeface="Arial MT"/>
              </a:rPr>
              <a:t>of</a:t>
            </a:r>
            <a:r>
              <a:rPr dirty="0" sz="1650" spc="25">
                <a:latin typeface="Arial MT"/>
                <a:cs typeface="Arial MT"/>
              </a:rPr>
              <a:t> </a:t>
            </a:r>
            <a:r>
              <a:rPr dirty="0" sz="1650" spc="-30">
                <a:latin typeface="Arial MT"/>
                <a:cs typeface="Arial MT"/>
              </a:rPr>
              <a:t>them</a:t>
            </a:r>
            <a:r>
              <a:rPr dirty="0" sz="1650" spc="-30">
                <a:latin typeface="Arial MT"/>
                <a:cs typeface="Arial MT"/>
              </a:rPr>
              <a:t> </a:t>
            </a:r>
            <a:r>
              <a:rPr dirty="0" sz="1650" spc="-35">
                <a:latin typeface="Arial MT"/>
                <a:cs typeface="Arial MT"/>
              </a:rPr>
              <a:t>will </a:t>
            </a:r>
            <a:r>
              <a:rPr dirty="0" sz="1650" spc="-30">
                <a:latin typeface="Arial MT"/>
                <a:cs typeface="Arial MT"/>
              </a:rPr>
              <a:t> </a:t>
            </a:r>
            <a:r>
              <a:rPr dirty="0" sz="1650" spc="-10">
                <a:latin typeface="Arial MT"/>
                <a:cs typeface="Arial MT"/>
              </a:rPr>
              <a:t>be</a:t>
            </a:r>
            <a:r>
              <a:rPr dirty="0" sz="1650" spc="-40">
                <a:latin typeface="Arial MT"/>
                <a:cs typeface="Arial MT"/>
              </a:rPr>
              <a:t> </a:t>
            </a:r>
            <a:r>
              <a:rPr dirty="0" sz="1650" spc="-20">
                <a:latin typeface="Arial MT"/>
                <a:cs typeface="Arial MT"/>
              </a:rPr>
              <a:t>assigned</a:t>
            </a:r>
            <a:r>
              <a:rPr dirty="0" sz="1650" spc="110">
                <a:latin typeface="Arial MT"/>
                <a:cs typeface="Arial MT"/>
              </a:rPr>
              <a:t> </a:t>
            </a:r>
            <a:r>
              <a:rPr dirty="0" sz="1650" spc="-5">
                <a:latin typeface="Arial MT"/>
                <a:cs typeface="Arial MT"/>
              </a:rPr>
              <a:t>to</a:t>
            </a:r>
            <a:r>
              <a:rPr dirty="0" sz="1650" spc="35">
                <a:latin typeface="Arial MT"/>
                <a:cs typeface="Arial MT"/>
              </a:rPr>
              <a:t> </a:t>
            </a:r>
            <a:r>
              <a:rPr dirty="0" sz="1650" spc="-50">
                <a:latin typeface="Arial MT"/>
                <a:cs typeface="Arial MT"/>
              </a:rPr>
              <a:t>blue</a:t>
            </a:r>
            <a:r>
              <a:rPr dirty="0" sz="1650" spc="105">
                <a:latin typeface="Arial MT"/>
                <a:cs typeface="Arial MT"/>
              </a:rPr>
              <a:t> </a:t>
            </a:r>
            <a:r>
              <a:rPr dirty="0" sz="1650" spc="-30">
                <a:latin typeface="Arial MT"/>
                <a:cs typeface="Arial MT"/>
              </a:rPr>
              <a:t>cluster</a:t>
            </a:r>
            <a:endParaRPr sz="165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3" name="object 23"/>
            <p:cNvSpPr/>
            <p:nvPr/>
          </p:nvSpPr>
          <p:spPr>
            <a:xfrm>
              <a:off x="7445136" y="1881743"/>
              <a:ext cx="951865" cy="403860"/>
            </a:xfrm>
            <a:custGeom>
              <a:avLst/>
              <a:gdLst/>
              <a:ahLst/>
              <a:cxnLst/>
              <a:rect l="l" t="t" r="r" b="b"/>
              <a:pathLst>
                <a:path w="951865" h="403860">
                  <a:moveTo>
                    <a:pt x="932169" y="0"/>
                  </a:moveTo>
                  <a:lnTo>
                    <a:pt x="942987" y="35666"/>
                  </a:lnTo>
                  <a:lnTo>
                    <a:pt x="949585" y="65554"/>
                  </a:lnTo>
                  <a:lnTo>
                    <a:pt x="951445" y="86607"/>
                  </a:lnTo>
                  <a:lnTo>
                    <a:pt x="948049" y="95768"/>
                  </a:lnTo>
                  <a:lnTo>
                    <a:pt x="512063" y="244617"/>
                  </a:lnTo>
                  <a:lnTo>
                    <a:pt x="508646" y="253723"/>
                  </a:lnTo>
                  <a:lnTo>
                    <a:pt x="510467" y="274781"/>
                  </a:lnTo>
                  <a:lnTo>
                    <a:pt x="517048" y="304698"/>
                  </a:lnTo>
                  <a:lnTo>
                    <a:pt x="527913" y="340379"/>
                  </a:lnTo>
                  <a:lnTo>
                    <a:pt x="514666" y="305518"/>
                  </a:lnTo>
                  <a:lnTo>
                    <a:pt x="501605" y="277826"/>
                  </a:lnTo>
                  <a:lnTo>
                    <a:pt x="490207" y="260042"/>
                  </a:lnTo>
                  <a:lnTo>
                    <a:pt x="481949" y="254904"/>
                  </a:lnTo>
                  <a:lnTo>
                    <a:pt x="45963" y="403744"/>
                  </a:lnTo>
                  <a:lnTo>
                    <a:pt x="37688" y="398682"/>
                  </a:lnTo>
                  <a:lnTo>
                    <a:pt x="26262" y="380936"/>
                  </a:lnTo>
                  <a:lnTo>
                    <a:pt x="13195" y="353258"/>
                  </a:lnTo>
                  <a:lnTo>
                    <a:pt x="0" y="31840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686172" y="2218812"/>
              <a:ext cx="300990" cy="1140460"/>
            </a:xfrm>
            <a:custGeom>
              <a:avLst/>
              <a:gdLst/>
              <a:ahLst/>
              <a:cxnLst/>
              <a:rect l="l" t="t" r="r" b="b"/>
              <a:pathLst>
                <a:path w="300990" h="1140460">
                  <a:moveTo>
                    <a:pt x="0" y="1047250"/>
                  </a:moveTo>
                  <a:lnTo>
                    <a:pt x="22341" y="1140464"/>
                  </a:lnTo>
                  <a:lnTo>
                    <a:pt x="77332" y="1074039"/>
                  </a:lnTo>
                  <a:lnTo>
                    <a:pt x="52456" y="1074039"/>
                  </a:lnTo>
                  <a:lnTo>
                    <a:pt x="24627" y="1067562"/>
                  </a:lnTo>
                  <a:lnTo>
                    <a:pt x="27843" y="1053735"/>
                  </a:lnTo>
                  <a:lnTo>
                    <a:pt x="0" y="1047250"/>
                  </a:lnTo>
                  <a:close/>
                </a:path>
                <a:path w="300990" h="1140460">
                  <a:moveTo>
                    <a:pt x="27843" y="1053735"/>
                  </a:moveTo>
                  <a:lnTo>
                    <a:pt x="24627" y="1067562"/>
                  </a:lnTo>
                  <a:lnTo>
                    <a:pt x="52456" y="1074039"/>
                  </a:lnTo>
                  <a:lnTo>
                    <a:pt x="55672" y="1060217"/>
                  </a:lnTo>
                  <a:lnTo>
                    <a:pt x="27843" y="1053735"/>
                  </a:lnTo>
                  <a:close/>
                </a:path>
                <a:path w="300990" h="1140460">
                  <a:moveTo>
                    <a:pt x="55672" y="1060217"/>
                  </a:moveTo>
                  <a:lnTo>
                    <a:pt x="52456" y="1074039"/>
                  </a:lnTo>
                  <a:lnTo>
                    <a:pt x="77332" y="1074039"/>
                  </a:lnTo>
                  <a:lnTo>
                    <a:pt x="83423" y="1066681"/>
                  </a:lnTo>
                  <a:lnTo>
                    <a:pt x="55672" y="1060217"/>
                  </a:lnTo>
                  <a:close/>
                </a:path>
                <a:path w="300990" h="1140460">
                  <a:moveTo>
                    <a:pt x="272917" y="0"/>
                  </a:moveTo>
                  <a:lnTo>
                    <a:pt x="27843" y="1053735"/>
                  </a:lnTo>
                  <a:lnTo>
                    <a:pt x="55672" y="1060217"/>
                  </a:lnTo>
                  <a:lnTo>
                    <a:pt x="300868" y="6477"/>
                  </a:lnTo>
                  <a:lnTo>
                    <a:pt x="2729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715000" y="229044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171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19967" y="1378901"/>
            <a:ext cx="5625465" cy="265430"/>
            <a:chOff x="3219967" y="1378901"/>
            <a:chExt cx="5625465" cy="265430"/>
          </a:xfrm>
        </p:grpSpPr>
        <p:sp>
          <p:nvSpPr>
            <p:cNvPr id="6" name="object 6"/>
            <p:cNvSpPr/>
            <p:nvPr/>
          </p:nvSpPr>
          <p:spPr>
            <a:xfrm>
              <a:off x="3258067" y="1488064"/>
              <a:ext cx="5549265" cy="33655"/>
            </a:xfrm>
            <a:custGeom>
              <a:avLst/>
              <a:gdLst/>
              <a:ahLst/>
              <a:cxnLst/>
              <a:rect l="l" t="t" r="r" b="b"/>
              <a:pathLst>
                <a:path w="5549265" h="33655">
                  <a:moveTo>
                    <a:pt x="0" y="33649"/>
                  </a:moveTo>
                  <a:lnTo>
                    <a:pt x="5549249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5004" y="1422215"/>
              <a:ext cx="205820" cy="205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1897" y="1416654"/>
              <a:ext cx="205840" cy="2057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9283" y="1408206"/>
              <a:ext cx="234395" cy="2343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4890" y="1438360"/>
              <a:ext cx="205816" cy="2058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395" y="1420447"/>
              <a:ext cx="205807" cy="2058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9228" y="1414874"/>
              <a:ext cx="205835" cy="2058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5502" y="1411669"/>
              <a:ext cx="205887" cy="205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3718" y="1407254"/>
              <a:ext cx="205807" cy="2058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6122" y="1400826"/>
              <a:ext cx="205820" cy="2058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90612" y="1385639"/>
              <a:ext cx="205790" cy="2058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7776" y="1378901"/>
              <a:ext cx="205833" cy="2058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4078" y="1381084"/>
              <a:ext cx="205838" cy="20584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220090" y="3131087"/>
            <a:ext cx="5625465" cy="279400"/>
            <a:chOff x="3220090" y="3131087"/>
            <a:chExt cx="5625465" cy="279400"/>
          </a:xfrm>
        </p:grpSpPr>
        <p:sp>
          <p:nvSpPr>
            <p:cNvPr id="20" name="object 20"/>
            <p:cNvSpPr/>
            <p:nvPr/>
          </p:nvSpPr>
          <p:spPr>
            <a:xfrm>
              <a:off x="3258190" y="3235320"/>
              <a:ext cx="5549265" cy="59690"/>
            </a:xfrm>
            <a:custGeom>
              <a:avLst/>
              <a:gdLst/>
              <a:ahLst/>
              <a:cxnLst/>
              <a:rect l="l" t="t" r="r" b="b"/>
              <a:pathLst>
                <a:path w="5549265" h="59689">
                  <a:moveTo>
                    <a:pt x="0" y="59435"/>
                  </a:moveTo>
                  <a:lnTo>
                    <a:pt x="5549005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75132" y="3193321"/>
              <a:ext cx="205750" cy="2057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2045" y="3186332"/>
              <a:ext cx="205750" cy="20581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3698" y="3190273"/>
              <a:ext cx="205750" cy="2057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15089" y="3204620"/>
              <a:ext cx="205802" cy="20581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42459" y="3183796"/>
              <a:ext cx="205820" cy="2057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49404" y="3176807"/>
              <a:ext cx="205699" cy="20581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15617" y="3171965"/>
              <a:ext cx="205750" cy="20570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33782" y="3165625"/>
              <a:ext cx="205750" cy="20570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66184" y="3155721"/>
              <a:ext cx="205701" cy="20581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90537" y="3139068"/>
              <a:ext cx="205820" cy="20570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47714" y="3131087"/>
              <a:ext cx="205763" cy="20581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24020" y="3131599"/>
              <a:ext cx="205750" cy="20579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960370" y="3680455"/>
            <a:ext cx="23228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 b="1">
                <a:solidFill>
                  <a:srgbClr val="595959"/>
                </a:solidFill>
                <a:latin typeface="Arial"/>
                <a:cs typeface="Arial"/>
              </a:rPr>
              <a:t>Original/Expected</a:t>
            </a:r>
            <a:r>
              <a:rPr dirty="0" sz="1500" spc="484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595959"/>
                </a:solidFill>
                <a:latin typeface="Arial"/>
                <a:cs typeface="Arial"/>
              </a:rPr>
              <a:t>Result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49879" y="1932997"/>
            <a:ext cx="1383665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4800" marR="30480" indent="-267335">
              <a:lnSpc>
                <a:spcPct val="100000"/>
              </a:lnSpc>
              <a:spcBef>
                <a:spcPts val="100"/>
              </a:spcBef>
            </a:pPr>
            <a:r>
              <a:rPr dirty="0" sz="1500" spc="-25" b="1">
                <a:solidFill>
                  <a:srgbClr val="595959"/>
                </a:solidFill>
                <a:latin typeface="Arial"/>
                <a:cs typeface="Arial"/>
              </a:rPr>
              <a:t>Result</a:t>
            </a:r>
            <a:r>
              <a:rPr dirty="0" sz="1500" spc="10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dirty="0" sz="15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-60" b="1">
                <a:solidFill>
                  <a:srgbClr val="595959"/>
                </a:solidFill>
                <a:latin typeface="Arial"/>
                <a:cs typeface="Arial"/>
              </a:rPr>
              <a:t>1</a:t>
            </a:r>
            <a:r>
              <a:rPr dirty="0" baseline="26315" sz="1425" spc="-89" b="1">
                <a:solidFill>
                  <a:srgbClr val="595959"/>
                </a:solidFill>
                <a:latin typeface="Arial"/>
                <a:cs typeface="Arial"/>
              </a:rPr>
              <a:t>st </a:t>
            </a:r>
            <a:r>
              <a:rPr dirty="0" baseline="26315" sz="1425" spc="-37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595959"/>
                </a:solidFill>
                <a:latin typeface="Arial"/>
                <a:cs typeface="Arial"/>
              </a:rPr>
              <a:t>iteration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28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73307" y="822716"/>
            <a:ext cx="5624830" cy="819150"/>
            <a:chOff x="3273307" y="822716"/>
            <a:chExt cx="5624830" cy="819150"/>
          </a:xfrm>
        </p:grpSpPr>
        <p:sp>
          <p:nvSpPr>
            <p:cNvPr id="6" name="object 6"/>
            <p:cNvSpPr/>
            <p:nvPr/>
          </p:nvSpPr>
          <p:spPr>
            <a:xfrm>
              <a:off x="3311407" y="1146810"/>
              <a:ext cx="5548630" cy="87630"/>
            </a:xfrm>
            <a:custGeom>
              <a:avLst/>
              <a:gdLst/>
              <a:ahLst/>
              <a:cxnLst/>
              <a:rect l="l" t="t" r="r" b="b"/>
              <a:pathLst>
                <a:path w="5548630" h="87630">
                  <a:moveTo>
                    <a:pt x="0" y="87111"/>
                  </a:moveTo>
                  <a:lnTo>
                    <a:pt x="5548609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8362" y="1130522"/>
              <a:ext cx="205679" cy="2056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5187" y="1122005"/>
              <a:ext cx="205679" cy="2056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2641" y="1109623"/>
              <a:ext cx="234254" cy="2342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8366" y="1136640"/>
              <a:ext cx="205670" cy="2056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5618" y="1112724"/>
              <a:ext cx="205681" cy="2056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2443" y="1104220"/>
              <a:ext cx="205681" cy="2056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8708" y="1097484"/>
              <a:ext cx="205692" cy="2056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6802" y="1088982"/>
              <a:ext cx="205679" cy="2056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9204" y="1075523"/>
              <a:ext cx="205677" cy="2056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3435" y="1057182"/>
              <a:ext cx="205679" cy="2056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0610" y="1047956"/>
              <a:ext cx="205694" cy="2056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6916" y="1046567"/>
              <a:ext cx="205681" cy="2056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39249" y="860816"/>
              <a:ext cx="0" cy="781050"/>
            </a:xfrm>
            <a:custGeom>
              <a:avLst/>
              <a:gdLst/>
              <a:ahLst/>
              <a:cxnLst/>
              <a:rect l="l" t="t" r="r" b="b"/>
              <a:pathLst>
                <a:path w="0" h="781050">
                  <a:moveTo>
                    <a:pt x="0" y="0"/>
                  </a:moveTo>
                  <a:lnTo>
                    <a:pt x="0" y="78104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40257" y="822716"/>
              <a:ext cx="0" cy="781050"/>
            </a:xfrm>
            <a:custGeom>
              <a:avLst/>
              <a:gdLst/>
              <a:ahLst/>
              <a:cxnLst/>
              <a:rect l="l" t="t" r="r" b="b"/>
              <a:pathLst>
                <a:path w="0" h="781050">
                  <a:moveTo>
                    <a:pt x="0" y="0"/>
                  </a:moveTo>
                  <a:lnTo>
                    <a:pt x="0" y="781049"/>
                  </a:lnTo>
                </a:path>
              </a:pathLst>
            </a:custGeom>
            <a:ln w="380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45207" y="822716"/>
              <a:ext cx="0" cy="781050"/>
            </a:xfrm>
            <a:custGeom>
              <a:avLst/>
              <a:gdLst/>
              <a:ahLst/>
              <a:cxnLst/>
              <a:rect l="l" t="t" r="r" b="b"/>
              <a:pathLst>
                <a:path w="0" h="781050">
                  <a:moveTo>
                    <a:pt x="0" y="0"/>
                  </a:moveTo>
                  <a:lnTo>
                    <a:pt x="0" y="781049"/>
                  </a:lnTo>
                </a:path>
              </a:pathLst>
            </a:custGeom>
            <a:ln w="380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30507" y="1470416"/>
              <a:ext cx="1047750" cy="0"/>
            </a:xfrm>
            <a:custGeom>
              <a:avLst/>
              <a:gdLst/>
              <a:ahLst/>
              <a:cxnLst/>
              <a:rect l="l" t="t" r="r" b="b"/>
              <a:pathLst>
                <a:path w="1047750" h="0">
                  <a:moveTo>
                    <a:pt x="0" y="0"/>
                  </a:moveTo>
                  <a:lnTo>
                    <a:pt x="1047749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368807" y="1451366"/>
              <a:ext cx="347345" cy="0"/>
            </a:xfrm>
            <a:custGeom>
              <a:avLst/>
              <a:gdLst/>
              <a:ahLst/>
              <a:cxnLst/>
              <a:rect l="l" t="t" r="r" b="b"/>
              <a:pathLst>
                <a:path w="347345" h="0">
                  <a:moveTo>
                    <a:pt x="0" y="0"/>
                  </a:moveTo>
                  <a:lnTo>
                    <a:pt x="347197" y="0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462026" y="3242879"/>
            <a:ext cx="5198745" cy="156273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083310" marR="2096770">
              <a:lnSpc>
                <a:spcPts val="1580"/>
              </a:lnSpc>
              <a:spcBef>
                <a:spcPts val="185"/>
              </a:spcBef>
            </a:pPr>
            <a:r>
              <a:rPr dirty="0" sz="1350" spc="-15" b="1">
                <a:latin typeface="Arial"/>
                <a:cs typeface="Arial"/>
              </a:rPr>
              <a:t>Total</a:t>
            </a:r>
            <a:r>
              <a:rPr dirty="0" sz="1350" spc="-2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variation</a:t>
            </a:r>
            <a:r>
              <a:rPr dirty="0" sz="1350" spc="-8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within</a:t>
            </a:r>
            <a:r>
              <a:rPr dirty="0" sz="1350" spc="-9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the </a:t>
            </a:r>
            <a:r>
              <a:rPr dirty="0" sz="1350" spc="-360" b="1">
                <a:latin typeface="Arial"/>
                <a:cs typeface="Arial"/>
              </a:rPr>
              <a:t> </a:t>
            </a:r>
            <a:r>
              <a:rPr dirty="0" sz="1350" spc="5" b="1">
                <a:latin typeface="Arial"/>
                <a:cs typeface="Arial"/>
              </a:rPr>
              <a:t>cluster</a:t>
            </a:r>
            <a:endParaRPr sz="1350">
              <a:latin typeface="Arial"/>
              <a:cs typeface="Arial"/>
            </a:endParaRPr>
          </a:p>
          <a:p>
            <a:pPr marL="12700" marR="5080">
              <a:lnSpc>
                <a:spcPct val="150300"/>
              </a:lnSpc>
              <a:spcBef>
                <a:spcPts val="740"/>
              </a:spcBef>
            </a:pPr>
            <a:r>
              <a:rPr dirty="0" sz="1500" spc="-20">
                <a:latin typeface="Arial MT"/>
                <a:cs typeface="Arial MT"/>
              </a:rPr>
              <a:t>According</a:t>
            </a:r>
            <a:r>
              <a:rPr dirty="0" sz="1500" spc="165">
                <a:latin typeface="Arial MT"/>
                <a:cs typeface="Arial MT"/>
              </a:rPr>
              <a:t> </a:t>
            </a:r>
            <a:r>
              <a:rPr dirty="0" sz="1500" spc="15">
                <a:latin typeface="Arial MT"/>
                <a:cs typeface="Arial MT"/>
              </a:rPr>
              <a:t>to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K-Means</a:t>
            </a:r>
            <a:r>
              <a:rPr dirty="0" sz="1500" spc="3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Algorithm</a:t>
            </a:r>
            <a:r>
              <a:rPr dirty="0" sz="1500" spc="13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it</a:t>
            </a:r>
            <a:r>
              <a:rPr dirty="0" sz="1500" spc="-1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iterates</a:t>
            </a:r>
            <a:r>
              <a:rPr dirty="0" sz="1500" spc="30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over</a:t>
            </a:r>
            <a:r>
              <a:rPr dirty="0" sz="1500" spc="55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again</a:t>
            </a:r>
            <a:r>
              <a:rPr dirty="0" sz="1500" spc="95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and </a:t>
            </a:r>
            <a:r>
              <a:rPr dirty="0" sz="1500" spc="-405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again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40">
                <a:latin typeface="Arial MT"/>
                <a:cs typeface="Arial MT"/>
              </a:rPr>
              <a:t>unless</a:t>
            </a:r>
            <a:r>
              <a:rPr dirty="0" sz="1500" spc="-35">
                <a:latin typeface="Arial MT"/>
                <a:cs typeface="Arial MT"/>
              </a:rPr>
              <a:t> and</a:t>
            </a:r>
            <a:r>
              <a:rPr dirty="0" sz="1500" spc="345">
                <a:latin typeface="Arial MT"/>
                <a:cs typeface="Arial MT"/>
              </a:rPr>
              <a:t> </a:t>
            </a:r>
            <a:r>
              <a:rPr dirty="0" sz="1500" spc="-40">
                <a:latin typeface="Arial MT"/>
                <a:cs typeface="Arial MT"/>
              </a:rPr>
              <a:t>until</a:t>
            </a:r>
            <a:r>
              <a:rPr dirty="0" sz="1500" spc="33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data</a:t>
            </a:r>
            <a:r>
              <a:rPr dirty="0" sz="150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points</a:t>
            </a:r>
            <a:r>
              <a:rPr dirty="0" sz="1500" spc="38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within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each</a:t>
            </a:r>
            <a:r>
              <a:rPr dirty="0" sz="1500" spc="-1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cluster </a:t>
            </a:r>
            <a:r>
              <a:rPr dirty="0" sz="1500" spc="-1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stops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45">
                <a:latin typeface="Arial MT"/>
                <a:cs typeface="Arial MT"/>
              </a:rPr>
              <a:t>changing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6" name="object 26"/>
            <p:cNvSpPr/>
            <p:nvPr/>
          </p:nvSpPr>
          <p:spPr>
            <a:xfrm>
              <a:off x="6069329" y="1470416"/>
              <a:ext cx="2118995" cy="0"/>
            </a:xfrm>
            <a:custGeom>
              <a:avLst/>
              <a:gdLst/>
              <a:ahLst/>
              <a:cxnLst/>
              <a:rect l="l" t="t" r="r" b="b"/>
              <a:pathLst>
                <a:path w="2118995" h="0">
                  <a:moveTo>
                    <a:pt x="0" y="0"/>
                  </a:moveTo>
                  <a:lnTo>
                    <a:pt x="2118878" y="0"/>
                  </a:lnTo>
                </a:path>
              </a:pathLst>
            </a:custGeom>
            <a:ln w="28574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82508" y="1524"/>
              <a:ext cx="5961491" cy="31578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460485" y="1306190"/>
            <a:ext cx="5325110" cy="1878964"/>
            <a:chOff x="3460485" y="1306190"/>
            <a:chExt cx="5325110" cy="1878964"/>
          </a:xfrm>
        </p:grpSpPr>
        <p:sp>
          <p:nvSpPr>
            <p:cNvPr id="5" name="object 5"/>
            <p:cNvSpPr/>
            <p:nvPr/>
          </p:nvSpPr>
          <p:spPr>
            <a:xfrm>
              <a:off x="3498585" y="1344290"/>
              <a:ext cx="5248910" cy="1802764"/>
            </a:xfrm>
            <a:custGeom>
              <a:avLst/>
              <a:gdLst/>
              <a:ahLst/>
              <a:cxnLst/>
              <a:rect l="l" t="t" r="r" b="b"/>
              <a:pathLst>
                <a:path w="5248909" h="1802764">
                  <a:moveTo>
                    <a:pt x="0" y="180213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0106" y="2898326"/>
              <a:ext cx="234924" cy="2349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9148" y="2795075"/>
              <a:ext cx="234955" cy="2349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1182" y="2669345"/>
              <a:ext cx="234955" cy="2349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0828" y="2581846"/>
              <a:ext cx="234955" cy="2349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4020" y="2378964"/>
              <a:ext cx="206349" cy="2063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3183" y="2275844"/>
              <a:ext cx="206380" cy="206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4966" y="2141660"/>
              <a:ext cx="234955" cy="2349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9956" y="2004128"/>
              <a:ext cx="234924" cy="2348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1974" y="1764342"/>
              <a:ext cx="234955" cy="2349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4610" y="1557962"/>
              <a:ext cx="476630" cy="3233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97951" y="1454261"/>
              <a:ext cx="206380" cy="20638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34413" y="166422"/>
            <a:ext cx="5999480" cy="6750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115060" marR="30480" indent="-1077595">
              <a:lnSpc>
                <a:spcPct val="152100"/>
              </a:lnSpc>
              <a:spcBef>
                <a:spcPts val="95"/>
              </a:spcBef>
            </a:pPr>
            <a:r>
              <a:rPr dirty="0" sz="1400" spc="10" b="1">
                <a:solidFill>
                  <a:srgbClr val="595959"/>
                </a:solidFill>
                <a:latin typeface="Arial"/>
                <a:cs typeface="Arial"/>
              </a:rPr>
              <a:t>Iteration</a:t>
            </a:r>
            <a:r>
              <a:rPr dirty="0" sz="1400" spc="-1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20" b="1">
                <a:solidFill>
                  <a:srgbClr val="595959"/>
                </a:solidFill>
                <a:latin typeface="Arial"/>
                <a:cs typeface="Arial"/>
              </a:rPr>
              <a:t>2:</a:t>
            </a:r>
            <a:r>
              <a:rPr dirty="0" sz="1400" spc="28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Again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we</a:t>
            </a:r>
            <a:r>
              <a:rPr dirty="0" sz="1400" spc="20">
                <a:solidFill>
                  <a:srgbClr val="595959"/>
                </a:solidFill>
              </a:rPr>
              <a:t> </a:t>
            </a:r>
            <a:r>
              <a:rPr dirty="0" sz="1400" spc="-20">
                <a:solidFill>
                  <a:srgbClr val="595959"/>
                </a:solidFill>
              </a:rPr>
              <a:t>will</a:t>
            </a:r>
            <a:r>
              <a:rPr dirty="0" sz="1400" spc="4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start</a:t>
            </a:r>
            <a:r>
              <a:rPr dirty="0" sz="1400" spc="35">
                <a:solidFill>
                  <a:srgbClr val="595959"/>
                </a:solidFill>
              </a:rPr>
              <a:t> </a:t>
            </a:r>
            <a:r>
              <a:rPr dirty="0" sz="1400" spc="25">
                <a:solidFill>
                  <a:srgbClr val="595959"/>
                </a:solidFill>
              </a:rPr>
              <a:t>from</a:t>
            </a:r>
            <a:r>
              <a:rPr dirty="0" sz="1400" spc="-15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20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scratch.</a:t>
            </a:r>
            <a:r>
              <a:rPr dirty="0" sz="1400" spc="-114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But</a:t>
            </a:r>
            <a:r>
              <a:rPr dirty="0" sz="1400" spc="-3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this</a:t>
            </a:r>
            <a:r>
              <a:rPr dirty="0" sz="1400" spc="95">
                <a:solidFill>
                  <a:srgbClr val="595959"/>
                </a:solidFill>
              </a:rPr>
              <a:t> </a:t>
            </a:r>
            <a:r>
              <a:rPr dirty="0" sz="1400">
                <a:solidFill>
                  <a:srgbClr val="595959"/>
                </a:solidFill>
              </a:rPr>
              <a:t>time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we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20">
                <a:solidFill>
                  <a:srgbClr val="595959"/>
                </a:solidFill>
              </a:rPr>
              <a:t>will</a:t>
            </a:r>
            <a:r>
              <a:rPr dirty="0" sz="1400" spc="45">
                <a:solidFill>
                  <a:srgbClr val="595959"/>
                </a:solidFill>
              </a:rPr>
              <a:t> </a:t>
            </a:r>
            <a:r>
              <a:rPr dirty="0" sz="1400" spc="25">
                <a:solidFill>
                  <a:srgbClr val="595959"/>
                </a:solidFill>
              </a:rPr>
              <a:t>select </a:t>
            </a:r>
            <a:r>
              <a:rPr dirty="0" sz="1400" spc="-37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different</a:t>
            </a:r>
            <a:r>
              <a:rPr dirty="0" sz="1400" spc="-185">
                <a:solidFill>
                  <a:srgbClr val="595959"/>
                </a:solidFill>
              </a:rPr>
              <a:t> </a:t>
            </a:r>
            <a:r>
              <a:rPr dirty="0" sz="1400" spc="-20">
                <a:solidFill>
                  <a:srgbClr val="595959"/>
                </a:solidFill>
              </a:rPr>
              <a:t>initial</a:t>
            </a:r>
            <a:r>
              <a:rPr dirty="0" sz="1400" spc="130">
                <a:solidFill>
                  <a:srgbClr val="595959"/>
                </a:solidFill>
              </a:rPr>
              <a:t> </a:t>
            </a:r>
            <a:r>
              <a:rPr dirty="0" sz="1400">
                <a:solidFill>
                  <a:srgbClr val="595959"/>
                </a:solidFill>
              </a:rPr>
              <a:t>random</a:t>
            </a:r>
            <a:r>
              <a:rPr dirty="0" sz="1400" spc="-7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point</a:t>
            </a:r>
            <a:r>
              <a:rPr dirty="0" sz="1400" spc="-10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(as</a:t>
            </a:r>
            <a:r>
              <a:rPr dirty="0" sz="1400" spc="25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compared</a:t>
            </a:r>
            <a:r>
              <a:rPr dirty="0" sz="1400" spc="-12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25">
                <a:solidFill>
                  <a:srgbClr val="595959"/>
                </a:solidFill>
              </a:rPr>
              <a:t> </a:t>
            </a:r>
            <a:r>
              <a:rPr dirty="0" sz="1400" spc="60">
                <a:solidFill>
                  <a:srgbClr val="595959"/>
                </a:solidFill>
              </a:rPr>
              <a:t>1</a:t>
            </a:r>
            <a:r>
              <a:rPr dirty="0" baseline="27777" sz="1350" spc="89">
                <a:solidFill>
                  <a:srgbClr val="595959"/>
                </a:solidFill>
              </a:rPr>
              <a:t>st</a:t>
            </a:r>
            <a:r>
              <a:rPr dirty="0" baseline="27777" sz="1350" spc="52">
                <a:solidFill>
                  <a:srgbClr val="595959"/>
                </a:solidFill>
              </a:rPr>
              <a:t> </a:t>
            </a:r>
            <a:r>
              <a:rPr dirty="0" sz="1400" spc="-10">
                <a:solidFill>
                  <a:srgbClr val="595959"/>
                </a:solidFill>
              </a:rPr>
              <a:t>iteration)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64131" y="3608386"/>
            <a:ext cx="5963920" cy="1062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250" indent="-17145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22250" algn="l"/>
              </a:tabLst>
            </a:pP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Step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1: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Select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595959"/>
                </a:solidFill>
                <a:latin typeface="Arial MT"/>
                <a:cs typeface="Arial MT"/>
              </a:rPr>
              <a:t>number</a:t>
            </a:r>
            <a:r>
              <a:rPr dirty="0" sz="1350" spc="6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clusters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identified,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i.e.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K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15">
                <a:solidFill>
                  <a:srgbClr val="595959"/>
                </a:solidFill>
                <a:latin typeface="Arial MT"/>
                <a:cs typeface="Arial MT"/>
              </a:rPr>
              <a:t>=3</a:t>
            </a:r>
            <a:r>
              <a:rPr dirty="0" sz="1350" spc="-8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this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case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F4778"/>
              </a:buClr>
              <a:buFont typeface="Wingdings"/>
              <a:buChar char=""/>
            </a:pPr>
            <a:endParaRPr sz="1450">
              <a:latin typeface="Arial MT"/>
              <a:cs typeface="Arial MT"/>
            </a:endParaRPr>
          </a:p>
          <a:p>
            <a:pPr marL="222250" indent="-171450">
              <a:lnSpc>
                <a:spcPct val="100000"/>
              </a:lnSpc>
              <a:buFont typeface="Wingdings"/>
              <a:buChar char=""/>
              <a:tabLst>
                <a:tab pos="222250" algn="l"/>
              </a:tabLst>
            </a:pP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Step</a:t>
            </a:r>
            <a:r>
              <a:rPr dirty="0" sz="1350" spc="-8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2: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15">
                <a:solidFill>
                  <a:srgbClr val="595959"/>
                </a:solidFill>
                <a:latin typeface="Arial MT"/>
                <a:cs typeface="Arial MT"/>
              </a:rPr>
              <a:t>Randomly</a:t>
            </a:r>
            <a:r>
              <a:rPr dirty="0" sz="1350" spc="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select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3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distinct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dirty="0" sz="135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point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5F4778"/>
              </a:buClr>
              <a:buFont typeface="Wingdings"/>
              <a:buChar char=""/>
            </a:pPr>
            <a:endParaRPr sz="1400">
              <a:latin typeface="Arial MT"/>
              <a:cs typeface="Arial MT"/>
            </a:endParaRPr>
          </a:p>
          <a:p>
            <a:pPr marL="222250" indent="-171450">
              <a:lnSpc>
                <a:spcPct val="100000"/>
              </a:lnSpc>
              <a:buFont typeface="Wingdings"/>
              <a:buChar char=""/>
              <a:tabLst>
                <a:tab pos="222250" algn="l"/>
              </a:tabLst>
            </a:pP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Step</a:t>
            </a:r>
            <a:r>
              <a:rPr dirty="0" sz="1350" spc="-7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3: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Measure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distance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between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50" spc="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25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r>
              <a:rPr dirty="0" baseline="24691" sz="1350" spc="37">
                <a:solidFill>
                  <a:srgbClr val="595959"/>
                </a:solidFill>
                <a:latin typeface="Arial MT"/>
                <a:cs typeface="Arial MT"/>
              </a:rPr>
              <a:t>st</a:t>
            </a:r>
            <a:r>
              <a:rPr dirty="0" baseline="24691" sz="1350" spc="37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point</a:t>
            </a:r>
            <a:r>
              <a:rPr dirty="0" sz="1350" spc="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 selected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3</a:t>
            </a:r>
            <a:r>
              <a:rPr dirty="0" sz="13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95959"/>
                </a:solidFill>
                <a:latin typeface="Arial MT"/>
                <a:cs typeface="Arial MT"/>
              </a:rPr>
              <a:t>clusters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20186" y="1524"/>
              <a:ext cx="6123797" cy="51419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66865" y="1512570"/>
            <a:ext cx="5325110" cy="1878330"/>
            <a:chOff x="3666865" y="1512570"/>
            <a:chExt cx="5325110" cy="1878330"/>
          </a:xfrm>
        </p:grpSpPr>
        <p:sp>
          <p:nvSpPr>
            <p:cNvPr id="5" name="object 5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743" y="3118866"/>
              <a:ext cx="206380" cy="2063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5" y="3015746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849" y="2890016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496" y="2802505"/>
              <a:ext cx="206349" cy="20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0369" y="2585335"/>
              <a:ext cx="206380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63" y="2482215"/>
              <a:ext cx="206258" cy="206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5633" y="2362331"/>
              <a:ext cx="206380" cy="20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0593" y="2224659"/>
              <a:ext cx="206258" cy="20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2641" y="1985010"/>
              <a:ext cx="206349" cy="2062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5278" y="1867021"/>
              <a:ext cx="206380" cy="2063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6953" y="1778630"/>
              <a:ext cx="206258" cy="2063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4209" y="1660641"/>
              <a:ext cx="206380" cy="20638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514727" y="214693"/>
            <a:ext cx="4917440" cy="98933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12065" marR="5080">
              <a:lnSpc>
                <a:spcPct val="149800"/>
              </a:lnSpc>
              <a:spcBef>
                <a:spcPts val="130"/>
              </a:spcBef>
            </a:pPr>
            <a:r>
              <a:rPr dirty="0" sz="1400" spc="5">
                <a:solidFill>
                  <a:srgbClr val="595959"/>
                </a:solidFill>
              </a:rPr>
              <a:t>Algorithm</a:t>
            </a:r>
            <a:r>
              <a:rPr dirty="0" sz="1400" spc="-80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picks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3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20">
                <a:solidFill>
                  <a:srgbClr val="595959"/>
                </a:solidFill>
              </a:rPr>
              <a:t>initial</a:t>
            </a:r>
            <a:r>
              <a:rPr dirty="0" sz="1400" spc="120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clusters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15">
                <a:solidFill>
                  <a:srgbClr val="595959"/>
                </a:solidFill>
              </a:rPr>
              <a:t> adds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remaining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points </a:t>
            </a:r>
            <a:r>
              <a:rPr dirty="0" sz="1400" spc="-37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-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cluster</a:t>
            </a:r>
            <a:r>
              <a:rPr dirty="0" sz="1400" spc="1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with</a:t>
            </a:r>
            <a:r>
              <a:rPr dirty="0" sz="1400" spc="-15">
                <a:solidFill>
                  <a:srgbClr val="595959"/>
                </a:solidFill>
              </a:rPr>
              <a:t> the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nearest</a:t>
            </a:r>
            <a:r>
              <a:rPr dirty="0" sz="1400" spc="5">
                <a:solidFill>
                  <a:srgbClr val="595959"/>
                </a:solidFill>
              </a:rPr>
              <a:t> mean,</a:t>
            </a:r>
            <a:r>
              <a:rPr dirty="0" sz="1400" spc="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again</a:t>
            </a:r>
            <a:r>
              <a:rPr dirty="0" sz="1400" spc="-5">
                <a:solidFill>
                  <a:srgbClr val="595959"/>
                </a:solidFill>
              </a:rPr>
              <a:t> recalculating </a:t>
            </a:r>
            <a:r>
              <a:rPr dirty="0" sz="140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15">
                <a:solidFill>
                  <a:srgbClr val="595959"/>
                </a:solidFill>
              </a:rPr>
              <a:t> mean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each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>
                <a:solidFill>
                  <a:srgbClr val="595959"/>
                </a:solidFill>
              </a:rPr>
              <a:t>time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a</a:t>
            </a:r>
            <a:r>
              <a:rPr dirty="0" sz="1400" spc="10">
                <a:solidFill>
                  <a:srgbClr val="595959"/>
                </a:solidFill>
              </a:rPr>
              <a:t> new</a:t>
            </a:r>
            <a:r>
              <a:rPr dirty="0" sz="1400" spc="-6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point</a:t>
            </a:r>
            <a:r>
              <a:rPr dirty="0" sz="1400" spc="-40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is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20">
                <a:solidFill>
                  <a:srgbClr val="595959"/>
                </a:solidFill>
              </a:rPr>
              <a:t>added</a:t>
            </a:r>
            <a:r>
              <a:rPr dirty="0" sz="1400" spc="-13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20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cluster</a:t>
            </a:r>
            <a:endParaRPr sz="1400"/>
          </a:p>
        </p:txBody>
      </p:sp>
      <p:grpSp>
        <p:nvGrpSpPr>
          <p:cNvPr id="19" name="object 19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0" name="object 20"/>
            <p:cNvSpPr/>
            <p:nvPr/>
          </p:nvSpPr>
          <p:spPr>
            <a:xfrm>
              <a:off x="4859517" y="2545973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08" y="79628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5886" y="1524"/>
              <a:ext cx="5818113" cy="51419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4727" y="214693"/>
            <a:ext cx="4917440" cy="98933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12065" marR="5080">
              <a:lnSpc>
                <a:spcPct val="149800"/>
              </a:lnSpc>
              <a:spcBef>
                <a:spcPts val="130"/>
              </a:spcBef>
            </a:pPr>
            <a:r>
              <a:rPr dirty="0" sz="1400" spc="5">
                <a:solidFill>
                  <a:srgbClr val="595959"/>
                </a:solidFill>
              </a:rPr>
              <a:t>Algorithm</a:t>
            </a:r>
            <a:r>
              <a:rPr dirty="0" sz="1400" spc="-80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picks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3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20">
                <a:solidFill>
                  <a:srgbClr val="595959"/>
                </a:solidFill>
              </a:rPr>
              <a:t>initial</a:t>
            </a:r>
            <a:r>
              <a:rPr dirty="0" sz="1400" spc="120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clusters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15">
                <a:solidFill>
                  <a:srgbClr val="595959"/>
                </a:solidFill>
              </a:rPr>
              <a:t> adds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remaining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points </a:t>
            </a:r>
            <a:r>
              <a:rPr dirty="0" sz="1400" spc="-37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-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cluster</a:t>
            </a:r>
            <a:r>
              <a:rPr dirty="0" sz="1400" spc="1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with</a:t>
            </a:r>
            <a:r>
              <a:rPr dirty="0" sz="1400" spc="-15">
                <a:solidFill>
                  <a:srgbClr val="595959"/>
                </a:solidFill>
              </a:rPr>
              <a:t> the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nearest</a:t>
            </a:r>
            <a:r>
              <a:rPr dirty="0" sz="1400" spc="5">
                <a:solidFill>
                  <a:srgbClr val="595959"/>
                </a:solidFill>
              </a:rPr>
              <a:t> mean,</a:t>
            </a:r>
            <a:r>
              <a:rPr dirty="0" sz="1400" spc="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again</a:t>
            </a:r>
            <a:r>
              <a:rPr dirty="0" sz="1400" spc="-5">
                <a:solidFill>
                  <a:srgbClr val="595959"/>
                </a:solidFill>
              </a:rPr>
              <a:t> recalculating </a:t>
            </a:r>
            <a:r>
              <a:rPr dirty="0" sz="140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15">
                <a:solidFill>
                  <a:srgbClr val="595959"/>
                </a:solidFill>
              </a:rPr>
              <a:t> mean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each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>
                <a:solidFill>
                  <a:srgbClr val="595959"/>
                </a:solidFill>
              </a:rPr>
              <a:t>time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a</a:t>
            </a:r>
            <a:r>
              <a:rPr dirty="0" sz="1400" spc="10">
                <a:solidFill>
                  <a:srgbClr val="595959"/>
                </a:solidFill>
              </a:rPr>
              <a:t> new</a:t>
            </a:r>
            <a:r>
              <a:rPr dirty="0" sz="1400" spc="-6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point</a:t>
            </a:r>
            <a:r>
              <a:rPr dirty="0" sz="1400" spc="-40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is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20">
                <a:solidFill>
                  <a:srgbClr val="595959"/>
                </a:solidFill>
              </a:rPr>
              <a:t>added</a:t>
            </a:r>
            <a:r>
              <a:rPr dirty="0" sz="1400" spc="-13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20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cluster</a:t>
            </a:r>
            <a:endParaRPr sz="1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1383" y="3121533"/>
            <a:ext cx="206380" cy="2063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0578" y="3018413"/>
            <a:ext cx="206380" cy="2063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82489" y="2892552"/>
            <a:ext cx="206380" cy="20637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92105" y="2805171"/>
            <a:ext cx="206380" cy="2063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81131" y="2588001"/>
            <a:ext cx="206380" cy="2063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0204" y="2484751"/>
            <a:ext cx="206380" cy="2063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16395" y="2364867"/>
            <a:ext cx="206258" cy="2063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11233" y="2227326"/>
            <a:ext cx="206380" cy="20637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03403" y="1987539"/>
            <a:ext cx="206349" cy="20638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606039" y="1781159"/>
            <a:ext cx="448309" cy="295275"/>
            <a:chOff x="7606039" y="1781159"/>
            <a:chExt cx="448309" cy="295275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6039" y="1869704"/>
              <a:ext cx="206380" cy="2063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7593" y="1781159"/>
              <a:ext cx="206380" cy="20638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04972" y="1663324"/>
            <a:ext cx="206380" cy="20638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19" name="object 19"/>
            <p:cNvSpPr/>
            <p:nvPr/>
          </p:nvSpPr>
          <p:spPr>
            <a:xfrm>
              <a:off x="3705605" y="1553199"/>
              <a:ext cx="5248910" cy="1802764"/>
            </a:xfrm>
            <a:custGeom>
              <a:avLst/>
              <a:gdLst/>
              <a:ahLst/>
              <a:cxnLst/>
              <a:rect l="l" t="t" r="r" b="b"/>
              <a:pathLst>
                <a:path w="5248909" h="1802764">
                  <a:moveTo>
                    <a:pt x="0" y="1802267"/>
                  </a:moveTo>
                  <a:lnTo>
                    <a:pt x="5248655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85755" y="2571237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28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049517" y="2193929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577" y="796289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12420" y="158941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09" h="796289">
                  <a:moveTo>
                    <a:pt x="0" y="0"/>
                  </a:moveTo>
                  <a:lnTo>
                    <a:pt x="219577" y="796280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4727" y="214693"/>
            <a:ext cx="4917440" cy="98933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12065" marR="5080">
              <a:lnSpc>
                <a:spcPct val="149800"/>
              </a:lnSpc>
              <a:spcBef>
                <a:spcPts val="130"/>
              </a:spcBef>
            </a:pPr>
            <a:r>
              <a:rPr dirty="0" sz="1400" spc="5">
                <a:solidFill>
                  <a:srgbClr val="595959"/>
                </a:solidFill>
              </a:rPr>
              <a:t>Algorithm</a:t>
            </a:r>
            <a:r>
              <a:rPr dirty="0" sz="1400" spc="-80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picks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3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20">
                <a:solidFill>
                  <a:srgbClr val="595959"/>
                </a:solidFill>
              </a:rPr>
              <a:t>initial</a:t>
            </a:r>
            <a:r>
              <a:rPr dirty="0" sz="1400" spc="120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clusters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15">
                <a:solidFill>
                  <a:srgbClr val="595959"/>
                </a:solidFill>
              </a:rPr>
              <a:t> adds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remaining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points </a:t>
            </a:r>
            <a:r>
              <a:rPr dirty="0" sz="1400" spc="-37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-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cluster</a:t>
            </a:r>
            <a:r>
              <a:rPr dirty="0" sz="1400" spc="1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with</a:t>
            </a:r>
            <a:r>
              <a:rPr dirty="0" sz="1400" spc="-15">
                <a:solidFill>
                  <a:srgbClr val="595959"/>
                </a:solidFill>
              </a:rPr>
              <a:t> the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nearest</a:t>
            </a:r>
            <a:r>
              <a:rPr dirty="0" sz="1400" spc="5">
                <a:solidFill>
                  <a:srgbClr val="595959"/>
                </a:solidFill>
              </a:rPr>
              <a:t> mean,</a:t>
            </a:r>
            <a:r>
              <a:rPr dirty="0" sz="1400" spc="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again</a:t>
            </a:r>
            <a:r>
              <a:rPr dirty="0" sz="1400" spc="-5">
                <a:solidFill>
                  <a:srgbClr val="595959"/>
                </a:solidFill>
              </a:rPr>
              <a:t> recalculating </a:t>
            </a:r>
            <a:r>
              <a:rPr dirty="0" sz="140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15">
                <a:solidFill>
                  <a:srgbClr val="595959"/>
                </a:solidFill>
              </a:rPr>
              <a:t> mean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each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>
                <a:solidFill>
                  <a:srgbClr val="595959"/>
                </a:solidFill>
              </a:rPr>
              <a:t>time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a</a:t>
            </a:r>
            <a:r>
              <a:rPr dirty="0" sz="1400" spc="10">
                <a:solidFill>
                  <a:srgbClr val="595959"/>
                </a:solidFill>
              </a:rPr>
              <a:t> new</a:t>
            </a:r>
            <a:r>
              <a:rPr dirty="0" sz="1400" spc="-6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point</a:t>
            </a:r>
            <a:r>
              <a:rPr dirty="0" sz="1400" spc="-40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is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20">
                <a:solidFill>
                  <a:srgbClr val="595959"/>
                </a:solidFill>
              </a:rPr>
              <a:t>added</a:t>
            </a:r>
            <a:r>
              <a:rPr dirty="0" sz="1400" spc="-13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20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cluster</a:t>
            </a:r>
            <a:endParaRPr sz="1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0743" y="3118866"/>
            <a:ext cx="206380" cy="2063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9816" y="3015746"/>
            <a:ext cx="206380" cy="2063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81849" y="2890016"/>
            <a:ext cx="206380" cy="20637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91496" y="2802504"/>
            <a:ext cx="206349" cy="2063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80369" y="2585335"/>
            <a:ext cx="206380" cy="2063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563" y="2482215"/>
            <a:ext cx="206258" cy="2063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15633" y="2362331"/>
            <a:ext cx="206380" cy="2063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10593" y="2224658"/>
            <a:ext cx="206258" cy="20637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02641" y="1985010"/>
            <a:ext cx="206349" cy="20625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605277" y="1778630"/>
            <a:ext cx="448309" cy="295275"/>
            <a:chOff x="7605277" y="1778630"/>
            <a:chExt cx="448309" cy="295275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5277" y="1867022"/>
              <a:ext cx="206380" cy="2063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6953" y="1778630"/>
              <a:ext cx="206258" cy="20638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04210" y="1660641"/>
            <a:ext cx="206380" cy="20638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19" name="object 19"/>
            <p:cNvSpPr/>
            <p:nvPr/>
          </p:nvSpPr>
          <p:spPr>
            <a:xfrm>
              <a:off x="3704965" y="1550670"/>
              <a:ext cx="5248910" cy="1802130"/>
            </a:xfrm>
            <a:custGeom>
              <a:avLst/>
              <a:gdLst/>
              <a:ahLst/>
              <a:cxnLst/>
              <a:rect l="l" t="t" r="r" b="b"/>
              <a:pathLst>
                <a:path w="5248909" h="1802129">
                  <a:moveTo>
                    <a:pt x="0" y="1802129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84993" y="2568702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699" y="79615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195943" y="208407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10" h="796289">
                  <a:moveTo>
                    <a:pt x="0" y="0"/>
                  </a:moveTo>
                  <a:lnTo>
                    <a:pt x="219577" y="796158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711957" y="1604650"/>
              <a:ext cx="219710" cy="796290"/>
            </a:xfrm>
            <a:custGeom>
              <a:avLst/>
              <a:gdLst/>
              <a:ahLst/>
              <a:cxnLst/>
              <a:rect l="l" t="t" r="r" b="b"/>
              <a:pathLst>
                <a:path w="219709" h="796289">
                  <a:moveTo>
                    <a:pt x="0" y="0"/>
                  </a:moveTo>
                  <a:lnTo>
                    <a:pt x="219699" y="796161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3695" y="2261232"/>
            <a:ext cx="4154110" cy="20600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1048385"/>
            <a:chOff x="0" y="0"/>
            <a:chExt cx="9144000" cy="10483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9143999" cy="1046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3999" y="0"/>
                  </a:moveTo>
                  <a:lnTo>
                    <a:pt x="0" y="0"/>
                  </a:lnTo>
                  <a:lnTo>
                    <a:pt x="0" y="978788"/>
                  </a:lnTo>
                  <a:lnTo>
                    <a:pt x="9143999" y="978788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8277" y="234235"/>
              <a:ext cx="5647690" cy="510540"/>
            </a:xfrm>
            <a:custGeom>
              <a:avLst/>
              <a:gdLst/>
              <a:ahLst/>
              <a:cxnLst/>
              <a:rect l="l" t="t" r="r" b="b"/>
              <a:pathLst>
                <a:path w="5647690" h="510540">
                  <a:moveTo>
                    <a:pt x="5647456" y="0"/>
                  </a:moveTo>
                  <a:lnTo>
                    <a:pt x="0" y="0"/>
                  </a:lnTo>
                  <a:lnTo>
                    <a:pt x="0" y="510360"/>
                  </a:lnTo>
                  <a:lnTo>
                    <a:pt x="5647456" y="510360"/>
                  </a:lnTo>
                  <a:lnTo>
                    <a:pt x="5647456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83849" y="1311271"/>
            <a:ext cx="4505960" cy="271272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231775" marR="5080" indent="-219075">
              <a:lnSpc>
                <a:spcPct val="102499"/>
              </a:lnSpc>
              <a:spcBef>
                <a:spcPts val="45"/>
              </a:spcBef>
            </a:pPr>
            <a:r>
              <a:rPr dirty="0" sz="2750">
                <a:solidFill>
                  <a:srgbClr val="595959"/>
                </a:solidFill>
                <a:latin typeface="Arial MT"/>
                <a:cs typeface="Arial MT"/>
              </a:rPr>
              <a:t>“</a:t>
            </a:r>
            <a:r>
              <a:rPr dirty="0" sz="1550">
                <a:solidFill>
                  <a:srgbClr val="5F4778"/>
                </a:solidFill>
                <a:latin typeface="Arial MT"/>
                <a:cs typeface="Arial MT"/>
              </a:rPr>
              <a:t>Clustering</a:t>
            </a:r>
            <a:r>
              <a:rPr dirty="0" sz="1550" spc="180">
                <a:solidFill>
                  <a:srgbClr val="5F4778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550" spc="5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550" spc="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process</a:t>
            </a:r>
            <a:r>
              <a:rPr dirty="0" sz="1550" spc="5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550" spc="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595959"/>
                </a:solidFill>
                <a:latin typeface="Arial MT"/>
                <a:cs typeface="Arial MT"/>
              </a:rPr>
              <a:t>dividing</a:t>
            </a:r>
            <a:r>
              <a:rPr dirty="0" sz="1550" spc="114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550" spc="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datasets </a:t>
            </a:r>
            <a:r>
              <a:rPr dirty="0" sz="1550" spc="-4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595959"/>
                </a:solidFill>
                <a:latin typeface="Arial MT"/>
                <a:cs typeface="Arial MT"/>
              </a:rPr>
              <a:t>into</a:t>
            </a:r>
            <a:r>
              <a:rPr dirty="0" sz="1550" spc="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95959"/>
                </a:solidFill>
                <a:latin typeface="Arial MT"/>
                <a:cs typeface="Arial MT"/>
              </a:rPr>
              <a:t>groups,</a:t>
            </a:r>
            <a:r>
              <a:rPr dirty="0" sz="1550" spc="18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consisting</a:t>
            </a:r>
            <a:r>
              <a:rPr dirty="0" sz="1550" spc="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550" spc="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95959"/>
                </a:solidFill>
                <a:latin typeface="Arial MT"/>
                <a:cs typeface="Arial MT"/>
              </a:rPr>
              <a:t>similar</a:t>
            </a:r>
            <a:r>
              <a:rPr dirty="0" sz="1550" spc="9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595959"/>
                </a:solidFill>
                <a:latin typeface="Arial MT"/>
                <a:cs typeface="Arial MT"/>
              </a:rPr>
              <a:t>data-points</a:t>
            </a:r>
            <a:r>
              <a:rPr dirty="0" sz="2750" spc="5">
                <a:solidFill>
                  <a:srgbClr val="595959"/>
                </a:solidFill>
                <a:latin typeface="Arial MT"/>
                <a:cs typeface="Arial MT"/>
              </a:rPr>
              <a:t>”</a:t>
            </a:r>
            <a:endParaRPr sz="2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Arial MT"/>
              <a:cs typeface="Arial MT"/>
            </a:endParaRPr>
          </a:p>
          <a:p>
            <a:pPr marL="467359" marR="1152525" indent="-286385">
              <a:lnSpc>
                <a:spcPct val="153500"/>
              </a:lnSpc>
              <a:buClr>
                <a:srgbClr val="5F4778"/>
              </a:buClr>
              <a:buFont typeface="Wingdings"/>
              <a:buChar char=""/>
              <a:tabLst>
                <a:tab pos="467359" algn="l"/>
                <a:tab pos="467995" algn="l"/>
              </a:tabLst>
            </a:pPr>
            <a:r>
              <a:rPr dirty="0" sz="1550" spc="10">
                <a:solidFill>
                  <a:srgbClr val="595959"/>
                </a:solidFill>
                <a:latin typeface="Arial MT"/>
                <a:cs typeface="Arial MT"/>
              </a:rPr>
              <a:t>Points</a:t>
            </a:r>
            <a:r>
              <a:rPr dirty="0" sz="1550" spc="5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550" spc="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550" spc="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95959"/>
                </a:solidFill>
                <a:latin typeface="Arial MT"/>
                <a:cs typeface="Arial MT"/>
              </a:rPr>
              <a:t>same</a:t>
            </a:r>
            <a:r>
              <a:rPr dirty="0" sz="1550" spc="114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595959"/>
                </a:solidFill>
                <a:latin typeface="Arial MT"/>
                <a:cs typeface="Arial MT"/>
              </a:rPr>
              <a:t>group</a:t>
            </a:r>
            <a:r>
              <a:rPr dirty="0" sz="1550" spc="19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595959"/>
                </a:solidFill>
                <a:latin typeface="Arial MT"/>
                <a:cs typeface="Arial MT"/>
              </a:rPr>
              <a:t>are</a:t>
            </a:r>
            <a:r>
              <a:rPr dirty="0" sz="1550" spc="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as </a:t>
            </a:r>
            <a:r>
              <a:rPr dirty="0" sz="1550" spc="-4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95959"/>
                </a:solidFill>
                <a:latin typeface="Arial MT"/>
                <a:cs typeface="Arial MT"/>
              </a:rPr>
              <a:t>similar</a:t>
            </a:r>
            <a:r>
              <a:rPr dirty="0" sz="1550" spc="9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as</a:t>
            </a:r>
            <a:r>
              <a:rPr dirty="0" sz="1550" spc="5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595959"/>
                </a:solidFill>
                <a:latin typeface="Arial MT"/>
                <a:cs typeface="Arial MT"/>
              </a:rPr>
              <a:t>possible</a:t>
            </a:r>
            <a:endParaRPr sz="1550">
              <a:latin typeface="Arial MT"/>
              <a:cs typeface="Arial MT"/>
            </a:endParaRPr>
          </a:p>
          <a:p>
            <a:pPr marL="467359" indent="-287020">
              <a:lnSpc>
                <a:spcPct val="100000"/>
              </a:lnSpc>
              <a:spcBef>
                <a:spcPts val="1070"/>
              </a:spcBef>
              <a:buClr>
                <a:srgbClr val="5F4778"/>
              </a:buClr>
              <a:buFont typeface="Wingdings"/>
              <a:buChar char=""/>
              <a:tabLst>
                <a:tab pos="467359" algn="l"/>
                <a:tab pos="467995" algn="l"/>
              </a:tabLst>
            </a:pPr>
            <a:r>
              <a:rPr dirty="0" sz="1550" spc="10">
                <a:solidFill>
                  <a:srgbClr val="595959"/>
                </a:solidFill>
                <a:latin typeface="Arial MT"/>
                <a:cs typeface="Arial MT"/>
              </a:rPr>
              <a:t>Points</a:t>
            </a:r>
            <a:r>
              <a:rPr dirty="0" sz="1550" spc="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550" spc="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595959"/>
                </a:solidFill>
                <a:latin typeface="Arial MT"/>
                <a:cs typeface="Arial MT"/>
              </a:rPr>
              <a:t>different</a:t>
            </a:r>
            <a:r>
              <a:rPr dirty="0" sz="1550" spc="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595959"/>
                </a:solidFill>
                <a:latin typeface="Arial MT"/>
                <a:cs typeface="Arial MT"/>
              </a:rPr>
              <a:t>group</a:t>
            </a:r>
            <a:r>
              <a:rPr dirty="0" sz="1550" spc="19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are</a:t>
            </a:r>
            <a:r>
              <a:rPr dirty="0" sz="1550" spc="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5">
                <a:solidFill>
                  <a:srgbClr val="595959"/>
                </a:solidFill>
                <a:latin typeface="Arial MT"/>
                <a:cs typeface="Arial MT"/>
              </a:rPr>
              <a:t>as</a:t>
            </a:r>
            <a:endParaRPr sz="1550">
              <a:latin typeface="Arial MT"/>
              <a:cs typeface="Arial MT"/>
            </a:endParaRPr>
          </a:p>
          <a:p>
            <a:pPr marL="467359">
              <a:lnSpc>
                <a:spcPct val="100000"/>
              </a:lnSpc>
              <a:spcBef>
                <a:spcPts val="994"/>
              </a:spcBef>
            </a:pPr>
            <a:r>
              <a:rPr dirty="0" sz="1550" spc="5">
                <a:solidFill>
                  <a:srgbClr val="595959"/>
                </a:solidFill>
                <a:latin typeface="Arial MT"/>
                <a:cs typeface="Arial MT"/>
              </a:rPr>
              <a:t>dissimilar</a:t>
            </a:r>
            <a:r>
              <a:rPr dirty="0" sz="1550" spc="1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595959"/>
                </a:solidFill>
                <a:latin typeface="Arial MT"/>
                <a:cs typeface="Arial MT"/>
              </a:rPr>
              <a:t>as</a:t>
            </a:r>
            <a:r>
              <a:rPr dirty="0" sz="155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595959"/>
                </a:solidFill>
                <a:latin typeface="Arial MT"/>
                <a:cs typeface="Arial MT"/>
              </a:rPr>
              <a:t>possible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43913" y="219960"/>
            <a:ext cx="335534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3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75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7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Clustering?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37" y="234232"/>
              <a:ext cx="1275969" cy="5103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4727" y="214693"/>
            <a:ext cx="4917440" cy="98933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12065" marR="5080">
              <a:lnSpc>
                <a:spcPct val="149800"/>
              </a:lnSpc>
              <a:spcBef>
                <a:spcPts val="130"/>
              </a:spcBef>
            </a:pPr>
            <a:r>
              <a:rPr dirty="0" sz="1400" spc="5">
                <a:solidFill>
                  <a:srgbClr val="595959"/>
                </a:solidFill>
              </a:rPr>
              <a:t>Algorithm</a:t>
            </a:r>
            <a:r>
              <a:rPr dirty="0" sz="1400" spc="-80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picks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3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20">
                <a:solidFill>
                  <a:srgbClr val="595959"/>
                </a:solidFill>
              </a:rPr>
              <a:t>initial</a:t>
            </a:r>
            <a:r>
              <a:rPr dirty="0" sz="1400" spc="120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clusters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15">
                <a:solidFill>
                  <a:srgbClr val="595959"/>
                </a:solidFill>
              </a:rPr>
              <a:t> adds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remaining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points </a:t>
            </a:r>
            <a:r>
              <a:rPr dirty="0" sz="1400" spc="-37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-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cluster</a:t>
            </a:r>
            <a:r>
              <a:rPr dirty="0" sz="1400" spc="1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with</a:t>
            </a:r>
            <a:r>
              <a:rPr dirty="0" sz="1400" spc="-15">
                <a:solidFill>
                  <a:srgbClr val="595959"/>
                </a:solidFill>
              </a:rPr>
              <a:t> the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nearest</a:t>
            </a:r>
            <a:r>
              <a:rPr dirty="0" sz="1400" spc="5">
                <a:solidFill>
                  <a:srgbClr val="595959"/>
                </a:solidFill>
              </a:rPr>
              <a:t> mean,</a:t>
            </a:r>
            <a:r>
              <a:rPr dirty="0" sz="1400" spc="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-1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again</a:t>
            </a:r>
            <a:r>
              <a:rPr dirty="0" sz="1400" spc="-5">
                <a:solidFill>
                  <a:srgbClr val="595959"/>
                </a:solidFill>
              </a:rPr>
              <a:t> recalculating </a:t>
            </a:r>
            <a:r>
              <a:rPr dirty="0" sz="1400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15">
                <a:solidFill>
                  <a:srgbClr val="595959"/>
                </a:solidFill>
              </a:rPr>
              <a:t> mean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each</a:t>
            </a:r>
            <a:r>
              <a:rPr dirty="0" sz="1400" spc="-130">
                <a:solidFill>
                  <a:srgbClr val="595959"/>
                </a:solidFill>
              </a:rPr>
              <a:t> </a:t>
            </a:r>
            <a:r>
              <a:rPr dirty="0" sz="1400">
                <a:solidFill>
                  <a:srgbClr val="595959"/>
                </a:solidFill>
              </a:rPr>
              <a:t>time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a</a:t>
            </a:r>
            <a:r>
              <a:rPr dirty="0" sz="1400" spc="10">
                <a:solidFill>
                  <a:srgbClr val="595959"/>
                </a:solidFill>
              </a:rPr>
              <a:t> new</a:t>
            </a:r>
            <a:r>
              <a:rPr dirty="0" sz="1400" spc="-6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point</a:t>
            </a:r>
            <a:r>
              <a:rPr dirty="0" sz="1400" spc="-40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is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20">
                <a:solidFill>
                  <a:srgbClr val="595959"/>
                </a:solidFill>
              </a:rPr>
              <a:t>added</a:t>
            </a:r>
            <a:r>
              <a:rPr dirty="0" sz="1400" spc="-13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1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20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cluster</a:t>
            </a:r>
            <a:endParaRPr sz="1400"/>
          </a:p>
        </p:txBody>
      </p:sp>
      <p:grpSp>
        <p:nvGrpSpPr>
          <p:cNvPr id="5" name="object 5"/>
          <p:cNvGrpSpPr/>
          <p:nvPr/>
        </p:nvGrpSpPr>
        <p:grpSpPr>
          <a:xfrm>
            <a:off x="3268340" y="1889881"/>
            <a:ext cx="5624830" cy="878840"/>
            <a:chOff x="3268340" y="1889881"/>
            <a:chExt cx="5624830" cy="878840"/>
          </a:xfrm>
        </p:grpSpPr>
        <p:sp>
          <p:nvSpPr>
            <p:cNvPr id="6" name="object 6"/>
            <p:cNvSpPr/>
            <p:nvPr/>
          </p:nvSpPr>
          <p:spPr>
            <a:xfrm>
              <a:off x="3306440" y="2259711"/>
              <a:ext cx="5548630" cy="97155"/>
            </a:xfrm>
            <a:custGeom>
              <a:avLst/>
              <a:gdLst/>
              <a:ahLst/>
              <a:cxnLst/>
              <a:rect l="l" t="t" r="r" b="b"/>
              <a:pathLst>
                <a:path w="5548630" h="97155">
                  <a:moveTo>
                    <a:pt x="0" y="96642"/>
                  </a:moveTo>
                  <a:lnTo>
                    <a:pt x="5548518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3413" y="2252152"/>
              <a:ext cx="205654" cy="2056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0256" y="2243127"/>
              <a:ext cx="205654" cy="2056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1928" y="2244270"/>
              <a:ext cx="205637" cy="2056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3422" y="2256517"/>
              <a:ext cx="205654" cy="2056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0618" y="2231447"/>
              <a:ext cx="205705" cy="2056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7460" y="2222434"/>
              <a:ext cx="205705" cy="2056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3738" y="2215064"/>
              <a:ext cx="205604" cy="2056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1802" y="2205920"/>
              <a:ext cx="205635" cy="205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4084" y="2191172"/>
              <a:ext cx="205637" cy="2056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8382" y="2172261"/>
              <a:ext cx="205640" cy="205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95488" y="2162615"/>
              <a:ext cx="205637" cy="2056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1794" y="2160581"/>
              <a:ext cx="205637" cy="2056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39112" y="1928378"/>
              <a:ext cx="0" cy="840105"/>
            </a:xfrm>
            <a:custGeom>
              <a:avLst/>
              <a:gdLst/>
              <a:ahLst/>
              <a:cxnLst/>
              <a:rect l="l" t="t" r="r" b="b"/>
              <a:pathLst>
                <a:path w="0" h="840105">
                  <a:moveTo>
                    <a:pt x="0" y="0"/>
                  </a:moveTo>
                  <a:lnTo>
                    <a:pt x="0" y="84009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66525" y="1889881"/>
              <a:ext cx="0" cy="871219"/>
            </a:xfrm>
            <a:custGeom>
              <a:avLst/>
              <a:gdLst/>
              <a:ahLst/>
              <a:cxnLst/>
              <a:rect l="l" t="t" r="r" b="b"/>
              <a:pathLst>
                <a:path w="0" h="871219">
                  <a:moveTo>
                    <a:pt x="0" y="0"/>
                  </a:moveTo>
                  <a:lnTo>
                    <a:pt x="0" y="870712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620761" y="1928378"/>
              <a:ext cx="0" cy="825500"/>
            </a:xfrm>
            <a:custGeom>
              <a:avLst/>
              <a:gdLst/>
              <a:ahLst/>
              <a:cxnLst/>
              <a:rect l="l" t="t" r="r" b="b"/>
              <a:pathLst>
                <a:path w="0" h="825500">
                  <a:moveTo>
                    <a:pt x="0" y="0"/>
                  </a:moveTo>
                  <a:lnTo>
                    <a:pt x="0" y="825108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65042" y="2611242"/>
              <a:ext cx="1619250" cy="0"/>
            </a:xfrm>
            <a:custGeom>
              <a:avLst/>
              <a:gdLst/>
              <a:ahLst/>
              <a:cxnLst/>
              <a:rect l="l" t="t" r="r" b="b"/>
              <a:pathLst>
                <a:path w="1619250" h="0">
                  <a:moveTo>
                    <a:pt x="16192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703448" y="2611242"/>
              <a:ext cx="850265" cy="0"/>
            </a:xfrm>
            <a:custGeom>
              <a:avLst/>
              <a:gdLst/>
              <a:ahLst/>
              <a:cxnLst/>
              <a:rect l="l" t="t" r="r" b="b"/>
              <a:pathLst>
                <a:path w="850265" h="0">
                  <a:moveTo>
                    <a:pt x="850270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216902" y="2590037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 h="0">
                  <a:moveTo>
                    <a:pt x="1026292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767329" y="4066217"/>
            <a:ext cx="2035810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dirty="0" sz="1350" spc="-15" b="1">
                <a:latin typeface="Arial"/>
                <a:cs typeface="Arial"/>
              </a:rPr>
              <a:t>Total</a:t>
            </a:r>
            <a:r>
              <a:rPr dirty="0" sz="1350" spc="-2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variation</a:t>
            </a:r>
            <a:r>
              <a:rPr dirty="0" sz="1350" spc="-8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within</a:t>
            </a:r>
            <a:r>
              <a:rPr dirty="0" sz="1350" spc="-9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the </a:t>
            </a:r>
            <a:r>
              <a:rPr dirty="0" sz="1350" spc="-360" b="1">
                <a:latin typeface="Arial"/>
                <a:cs typeface="Arial"/>
              </a:rPr>
              <a:t> </a:t>
            </a:r>
            <a:r>
              <a:rPr dirty="0" sz="1350" spc="5" b="1">
                <a:latin typeface="Arial"/>
                <a:cs typeface="Arial"/>
              </a:rPr>
              <a:t>cluster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472433" y="1502420"/>
            <a:ext cx="5325110" cy="1878964"/>
            <a:chOff x="3472433" y="1502420"/>
            <a:chExt cx="5325110" cy="1878964"/>
          </a:xfrm>
        </p:grpSpPr>
        <p:sp>
          <p:nvSpPr>
            <p:cNvPr id="5" name="object 5"/>
            <p:cNvSpPr/>
            <p:nvPr/>
          </p:nvSpPr>
          <p:spPr>
            <a:xfrm>
              <a:off x="3510533" y="1540520"/>
              <a:ext cx="5248910" cy="1802764"/>
            </a:xfrm>
            <a:custGeom>
              <a:avLst/>
              <a:gdLst/>
              <a:ahLst/>
              <a:cxnLst/>
              <a:rect l="l" t="t" r="r" b="b"/>
              <a:pathLst>
                <a:path w="5248909" h="1802764">
                  <a:moveTo>
                    <a:pt x="0" y="1802242"/>
                  </a:moveTo>
                  <a:lnTo>
                    <a:pt x="524853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6311" y="3108828"/>
              <a:ext cx="206380" cy="2063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383" y="3005708"/>
              <a:ext cx="206349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7417" y="2879847"/>
              <a:ext cx="206380" cy="2063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7033" y="2792480"/>
              <a:ext cx="206380" cy="206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5937" y="2575310"/>
              <a:ext cx="206380" cy="2063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5131" y="2472059"/>
              <a:ext cx="206227" cy="206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1201" y="2352163"/>
              <a:ext cx="206380" cy="2063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6039" y="2214621"/>
              <a:ext cx="206380" cy="2063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8179" y="1974860"/>
              <a:ext cx="206380" cy="2063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0846" y="1856994"/>
              <a:ext cx="206349" cy="2063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52521" y="1768480"/>
              <a:ext cx="206227" cy="2063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09777" y="1650613"/>
              <a:ext cx="206349" cy="20638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157603" y="148653"/>
            <a:ext cx="5751830" cy="67437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86460" marR="30480" indent="-848994">
              <a:lnSpc>
                <a:spcPct val="152100"/>
              </a:lnSpc>
              <a:spcBef>
                <a:spcPts val="95"/>
              </a:spcBef>
            </a:pPr>
            <a:r>
              <a:rPr dirty="0" sz="1400" spc="10" b="1">
                <a:solidFill>
                  <a:srgbClr val="595959"/>
                </a:solidFill>
                <a:latin typeface="Arial"/>
                <a:cs typeface="Arial"/>
              </a:rPr>
              <a:t>Iteration</a:t>
            </a:r>
            <a:r>
              <a:rPr dirty="0" sz="1400" spc="-1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20" b="1">
                <a:solidFill>
                  <a:srgbClr val="595959"/>
                </a:solidFill>
                <a:latin typeface="Arial"/>
                <a:cs typeface="Arial"/>
              </a:rPr>
              <a:t>3:</a:t>
            </a:r>
            <a:r>
              <a:rPr dirty="0" sz="1400" spc="-9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Again</a:t>
            </a:r>
            <a:r>
              <a:rPr dirty="0" sz="1400" spc="-5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we</a:t>
            </a:r>
            <a:r>
              <a:rPr dirty="0" sz="1400" spc="20">
                <a:solidFill>
                  <a:srgbClr val="595959"/>
                </a:solidFill>
              </a:rPr>
              <a:t> </a:t>
            </a:r>
            <a:r>
              <a:rPr dirty="0" sz="1400" spc="-20">
                <a:solidFill>
                  <a:srgbClr val="595959"/>
                </a:solidFill>
              </a:rPr>
              <a:t>will</a:t>
            </a:r>
            <a:r>
              <a:rPr dirty="0" sz="1400" spc="45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start</a:t>
            </a:r>
            <a:r>
              <a:rPr dirty="0" sz="1400" spc="-30">
                <a:solidFill>
                  <a:srgbClr val="595959"/>
                </a:solidFill>
              </a:rPr>
              <a:t> </a:t>
            </a:r>
            <a:r>
              <a:rPr dirty="0" sz="1400" spc="25">
                <a:solidFill>
                  <a:srgbClr val="595959"/>
                </a:solidFill>
              </a:rPr>
              <a:t>from</a:t>
            </a:r>
            <a:r>
              <a:rPr dirty="0" sz="1400" spc="-8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the</a:t>
            </a:r>
            <a:r>
              <a:rPr dirty="0" sz="1400" spc="25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scratch</a:t>
            </a:r>
            <a:r>
              <a:rPr dirty="0" sz="1400" spc="-13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25">
                <a:solidFill>
                  <a:srgbClr val="595959"/>
                </a:solidFill>
              </a:rPr>
              <a:t> select</a:t>
            </a:r>
            <a:r>
              <a:rPr dirty="0" sz="1400" spc="-190">
                <a:solidFill>
                  <a:srgbClr val="595959"/>
                </a:solidFill>
              </a:rPr>
              <a:t> </a:t>
            </a:r>
            <a:r>
              <a:rPr dirty="0" sz="1400" spc="10">
                <a:solidFill>
                  <a:srgbClr val="595959"/>
                </a:solidFill>
              </a:rPr>
              <a:t>different</a:t>
            </a:r>
            <a:r>
              <a:rPr dirty="0" sz="1400" spc="-185">
                <a:solidFill>
                  <a:srgbClr val="595959"/>
                </a:solidFill>
              </a:rPr>
              <a:t> </a:t>
            </a:r>
            <a:r>
              <a:rPr dirty="0" sz="1400" spc="-20">
                <a:solidFill>
                  <a:srgbClr val="595959"/>
                </a:solidFill>
              </a:rPr>
              <a:t>initial </a:t>
            </a:r>
            <a:r>
              <a:rPr dirty="0" sz="1400" spc="-375">
                <a:solidFill>
                  <a:srgbClr val="595959"/>
                </a:solidFill>
              </a:rPr>
              <a:t> </a:t>
            </a:r>
            <a:r>
              <a:rPr dirty="0" sz="1400">
                <a:solidFill>
                  <a:srgbClr val="595959"/>
                </a:solidFill>
              </a:rPr>
              <a:t>random</a:t>
            </a:r>
            <a:r>
              <a:rPr dirty="0" sz="1400" spc="-85">
                <a:solidFill>
                  <a:srgbClr val="595959"/>
                </a:solidFill>
              </a:rPr>
              <a:t> </a:t>
            </a:r>
            <a:r>
              <a:rPr dirty="0" sz="1400" spc="5">
                <a:solidFill>
                  <a:srgbClr val="595959"/>
                </a:solidFill>
              </a:rPr>
              <a:t>point</a:t>
            </a:r>
            <a:r>
              <a:rPr dirty="0" sz="1400" spc="-35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(as</a:t>
            </a:r>
            <a:r>
              <a:rPr dirty="0" sz="1400" spc="20">
                <a:solidFill>
                  <a:srgbClr val="595959"/>
                </a:solidFill>
              </a:rPr>
              <a:t> </a:t>
            </a:r>
            <a:r>
              <a:rPr dirty="0" sz="1400" spc="15">
                <a:solidFill>
                  <a:srgbClr val="595959"/>
                </a:solidFill>
              </a:rPr>
              <a:t>compared</a:t>
            </a:r>
            <a:r>
              <a:rPr dirty="0" sz="1400" spc="-210">
                <a:solidFill>
                  <a:srgbClr val="595959"/>
                </a:solidFill>
              </a:rPr>
              <a:t> </a:t>
            </a:r>
            <a:r>
              <a:rPr dirty="0" sz="1400" spc="-5">
                <a:solidFill>
                  <a:srgbClr val="595959"/>
                </a:solidFill>
              </a:rPr>
              <a:t>to</a:t>
            </a:r>
            <a:r>
              <a:rPr dirty="0" sz="1400" spc="-60">
                <a:solidFill>
                  <a:srgbClr val="595959"/>
                </a:solidFill>
              </a:rPr>
              <a:t> </a:t>
            </a:r>
            <a:r>
              <a:rPr dirty="0" sz="1400" spc="50">
                <a:solidFill>
                  <a:srgbClr val="595959"/>
                </a:solidFill>
              </a:rPr>
              <a:t>1</a:t>
            </a:r>
            <a:r>
              <a:rPr dirty="0" baseline="27777" sz="1350" spc="75">
                <a:solidFill>
                  <a:srgbClr val="595959"/>
                </a:solidFill>
              </a:rPr>
              <a:t>st</a:t>
            </a:r>
            <a:r>
              <a:rPr dirty="0" baseline="27777" sz="1350" spc="487">
                <a:solidFill>
                  <a:srgbClr val="595959"/>
                </a:solidFill>
              </a:rPr>
              <a:t> </a:t>
            </a:r>
            <a:r>
              <a:rPr dirty="0" sz="1400" spc="-15">
                <a:solidFill>
                  <a:srgbClr val="595959"/>
                </a:solidFill>
              </a:rPr>
              <a:t>and</a:t>
            </a:r>
            <a:r>
              <a:rPr dirty="0" sz="1400" spc="20">
                <a:solidFill>
                  <a:srgbClr val="595959"/>
                </a:solidFill>
              </a:rPr>
              <a:t> 2</a:t>
            </a:r>
            <a:r>
              <a:rPr dirty="0" baseline="27777" sz="1350" spc="30">
                <a:solidFill>
                  <a:srgbClr val="595959"/>
                </a:solidFill>
              </a:rPr>
              <a:t>nd</a:t>
            </a:r>
            <a:r>
              <a:rPr dirty="0" baseline="27777" sz="1350" spc="120">
                <a:solidFill>
                  <a:srgbClr val="595959"/>
                </a:solidFill>
              </a:rPr>
              <a:t> </a:t>
            </a:r>
            <a:r>
              <a:rPr dirty="0" sz="1400" spc="-10">
                <a:solidFill>
                  <a:srgbClr val="595959"/>
                </a:solidFill>
              </a:rPr>
              <a:t>iteration)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10433" y="3667441"/>
            <a:ext cx="17303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Pick</a:t>
            </a:r>
            <a:r>
              <a:rPr dirty="0" sz="1350" spc="-2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3</a:t>
            </a:r>
            <a:r>
              <a:rPr dirty="0" sz="1350" spc="-2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initial</a:t>
            </a:r>
            <a:r>
              <a:rPr dirty="0" sz="1350" spc="-2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clusters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837" y="57844"/>
            <a:ext cx="8656320" cy="3319145"/>
            <a:chOff x="146837" y="57844"/>
            <a:chExt cx="8656320" cy="3319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837" y="57844"/>
              <a:ext cx="1275969" cy="5103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16264" y="1536070"/>
              <a:ext cx="5248910" cy="1802764"/>
            </a:xfrm>
            <a:custGeom>
              <a:avLst/>
              <a:gdLst/>
              <a:ahLst/>
              <a:cxnLst/>
              <a:rect l="l" t="t" r="r" b="b"/>
              <a:pathLst>
                <a:path w="5248909" h="1802764">
                  <a:moveTo>
                    <a:pt x="0" y="1802251"/>
                  </a:moveTo>
                  <a:lnTo>
                    <a:pt x="5248503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041" y="3104388"/>
              <a:ext cx="206380" cy="206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1084" y="3001268"/>
              <a:ext cx="206380" cy="206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3148" y="2875407"/>
              <a:ext cx="206349" cy="206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2764" y="2788026"/>
              <a:ext cx="206380" cy="20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1790" y="2570857"/>
              <a:ext cx="206258" cy="20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0831" y="2467605"/>
              <a:ext cx="206380" cy="2063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6901" y="2347722"/>
              <a:ext cx="206380" cy="20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1891" y="2210181"/>
              <a:ext cx="206380" cy="20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3909" y="1970410"/>
              <a:ext cx="206380" cy="20637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6668" y="1852543"/>
              <a:ext cx="206258" cy="2063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58221" y="1764030"/>
              <a:ext cx="206380" cy="206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5599" y="1646163"/>
              <a:ext cx="206380" cy="20638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12694" y="3721102"/>
            <a:ext cx="23571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Clu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st</a:t>
            </a:r>
            <a:r>
              <a:rPr dirty="0" sz="1350" spc="75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r</a:t>
            </a:r>
            <a:r>
              <a:rPr dirty="0" sz="1350" spc="-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350" spc="4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r</a:t>
            </a:r>
            <a:r>
              <a:rPr dirty="0" sz="1350" spc="75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m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ain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ing</a:t>
            </a:r>
            <a:r>
              <a:rPr dirty="0" sz="1350" spc="-11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points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6837" y="57844"/>
            <a:ext cx="8787765" cy="2750185"/>
            <a:chOff x="146837" y="57844"/>
            <a:chExt cx="8787765" cy="27501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837" y="57844"/>
              <a:ext cx="1275969" cy="5103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47984" y="2284607"/>
              <a:ext cx="5548630" cy="97155"/>
            </a:xfrm>
            <a:custGeom>
              <a:avLst/>
              <a:gdLst/>
              <a:ahLst/>
              <a:cxnLst/>
              <a:rect l="l" t="t" r="r" b="b"/>
              <a:pathLst>
                <a:path w="5548630" h="97155">
                  <a:moveTo>
                    <a:pt x="0" y="96642"/>
                  </a:moveTo>
                  <a:lnTo>
                    <a:pt x="5548487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4906" y="2277036"/>
              <a:ext cx="205692" cy="2056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1718" y="2268023"/>
              <a:ext cx="205653" cy="2056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3472" y="2269166"/>
              <a:ext cx="205604" cy="2056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4914" y="2281413"/>
              <a:ext cx="205675" cy="2056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2162" y="2256343"/>
              <a:ext cx="205606" cy="2056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8974" y="2247318"/>
              <a:ext cx="205636" cy="2056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5233" y="2239960"/>
              <a:ext cx="205654" cy="2056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3344" y="2230816"/>
              <a:ext cx="205606" cy="2056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5628" y="2216074"/>
              <a:ext cx="205604" cy="2056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9844" y="2197157"/>
              <a:ext cx="205654" cy="2056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37015" y="2187501"/>
              <a:ext cx="205623" cy="205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3317" y="2185477"/>
              <a:ext cx="205628" cy="2056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80625" y="1953249"/>
              <a:ext cx="0" cy="840105"/>
            </a:xfrm>
            <a:custGeom>
              <a:avLst/>
              <a:gdLst/>
              <a:ahLst/>
              <a:cxnLst/>
              <a:rect l="l" t="t" r="r" b="b"/>
              <a:pathLst>
                <a:path w="0" h="840105">
                  <a:moveTo>
                    <a:pt x="0" y="0"/>
                  </a:moveTo>
                  <a:lnTo>
                    <a:pt x="0" y="840111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08070" y="1914784"/>
              <a:ext cx="0" cy="871219"/>
            </a:xfrm>
            <a:custGeom>
              <a:avLst/>
              <a:gdLst/>
              <a:ahLst/>
              <a:cxnLst/>
              <a:rect l="l" t="t" r="r" b="b"/>
              <a:pathLst>
                <a:path w="0" h="871219">
                  <a:moveTo>
                    <a:pt x="0" y="0"/>
                  </a:moveTo>
                  <a:lnTo>
                    <a:pt x="0" y="870706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62305" y="1953249"/>
              <a:ext cx="0" cy="825500"/>
            </a:xfrm>
            <a:custGeom>
              <a:avLst/>
              <a:gdLst/>
              <a:ahLst/>
              <a:cxnLst/>
              <a:rect l="l" t="t" r="r" b="b"/>
              <a:pathLst>
                <a:path w="0" h="825500">
                  <a:moveTo>
                    <a:pt x="0" y="0"/>
                  </a:moveTo>
                  <a:lnTo>
                    <a:pt x="0" y="825252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06586" y="2636139"/>
              <a:ext cx="1033144" cy="0"/>
            </a:xfrm>
            <a:custGeom>
              <a:avLst/>
              <a:gdLst/>
              <a:ahLst/>
              <a:cxnLst/>
              <a:rect l="l" t="t" r="r" b="b"/>
              <a:pathLst>
                <a:path w="1033145" h="0">
                  <a:moveTo>
                    <a:pt x="103275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67990" y="2636139"/>
              <a:ext cx="1085850" cy="0"/>
            </a:xfrm>
            <a:custGeom>
              <a:avLst/>
              <a:gdLst/>
              <a:ahLst/>
              <a:cxnLst/>
              <a:rect l="l" t="t" r="r" b="b"/>
              <a:pathLst>
                <a:path w="1085850" h="0">
                  <a:moveTo>
                    <a:pt x="10858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258445" y="2614934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 h="0">
                  <a:moveTo>
                    <a:pt x="1026261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808858" y="4091304"/>
            <a:ext cx="2035810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dirty="0" sz="1350" spc="-15" b="1">
                <a:latin typeface="Arial"/>
                <a:cs typeface="Arial"/>
              </a:rPr>
              <a:t>Total</a:t>
            </a:r>
            <a:r>
              <a:rPr dirty="0" sz="1350" spc="-2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variation</a:t>
            </a:r>
            <a:r>
              <a:rPr dirty="0" sz="1350" spc="-8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within</a:t>
            </a:r>
            <a:r>
              <a:rPr dirty="0" sz="1350" spc="-9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the </a:t>
            </a:r>
            <a:r>
              <a:rPr dirty="0" sz="1350" spc="-360" b="1">
                <a:latin typeface="Arial"/>
                <a:cs typeface="Arial"/>
              </a:rPr>
              <a:t> </a:t>
            </a:r>
            <a:r>
              <a:rPr dirty="0" sz="1350" spc="5" b="1">
                <a:latin typeface="Arial"/>
                <a:cs typeface="Arial"/>
              </a:rPr>
              <a:t>cluster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052573" y="877503"/>
            <a:ext cx="3634740" cy="231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Finally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sum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variation</a:t>
            </a:r>
            <a:r>
              <a:rPr dirty="0" sz="1350" spc="-7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0" b="1">
                <a:solidFill>
                  <a:srgbClr val="5F4778"/>
                </a:solidFill>
                <a:latin typeface="Arial"/>
                <a:cs typeface="Arial"/>
              </a:rPr>
              <a:t>within</a:t>
            </a:r>
            <a:r>
              <a:rPr dirty="0" sz="1350" spc="-7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each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cluster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09884" y="1914784"/>
            <a:ext cx="5624830" cy="878840"/>
            <a:chOff x="3309884" y="1914784"/>
            <a:chExt cx="5624830" cy="878840"/>
          </a:xfrm>
        </p:grpSpPr>
        <p:sp>
          <p:nvSpPr>
            <p:cNvPr id="5" name="object 5"/>
            <p:cNvSpPr/>
            <p:nvPr/>
          </p:nvSpPr>
          <p:spPr>
            <a:xfrm>
              <a:off x="3347984" y="2284607"/>
              <a:ext cx="5548630" cy="97155"/>
            </a:xfrm>
            <a:custGeom>
              <a:avLst/>
              <a:gdLst/>
              <a:ahLst/>
              <a:cxnLst/>
              <a:rect l="l" t="t" r="r" b="b"/>
              <a:pathLst>
                <a:path w="5548630" h="97155">
                  <a:moveTo>
                    <a:pt x="0" y="96642"/>
                  </a:moveTo>
                  <a:lnTo>
                    <a:pt x="5548487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4906" y="2277036"/>
              <a:ext cx="205692" cy="2056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1718" y="2268023"/>
              <a:ext cx="205653" cy="2056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3472" y="2269166"/>
              <a:ext cx="205604" cy="2056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4914" y="2281413"/>
              <a:ext cx="205675" cy="2056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2162" y="2256343"/>
              <a:ext cx="205606" cy="2056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8974" y="2247318"/>
              <a:ext cx="205636" cy="2056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5233" y="2239960"/>
              <a:ext cx="205654" cy="2056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3344" y="2230816"/>
              <a:ext cx="205606" cy="2056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5628" y="2216074"/>
              <a:ext cx="205604" cy="2056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9844" y="2197157"/>
              <a:ext cx="205654" cy="2056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37015" y="2187501"/>
              <a:ext cx="205623" cy="205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3317" y="2185477"/>
              <a:ext cx="205628" cy="2056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80625" y="1953249"/>
              <a:ext cx="0" cy="840105"/>
            </a:xfrm>
            <a:custGeom>
              <a:avLst/>
              <a:gdLst/>
              <a:ahLst/>
              <a:cxnLst/>
              <a:rect l="l" t="t" r="r" b="b"/>
              <a:pathLst>
                <a:path w="0" h="840105">
                  <a:moveTo>
                    <a:pt x="0" y="0"/>
                  </a:moveTo>
                  <a:lnTo>
                    <a:pt x="0" y="840111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08069" y="1914784"/>
              <a:ext cx="0" cy="871219"/>
            </a:xfrm>
            <a:custGeom>
              <a:avLst/>
              <a:gdLst/>
              <a:ahLst/>
              <a:cxnLst/>
              <a:rect l="l" t="t" r="r" b="b"/>
              <a:pathLst>
                <a:path w="0" h="871219">
                  <a:moveTo>
                    <a:pt x="0" y="0"/>
                  </a:moveTo>
                  <a:lnTo>
                    <a:pt x="0" y="870706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62305" y="1953249"/>
              <a:ext cx="0" cy="825500"/>
            </a:xfrm>
            <a:custGeom>
              <a:avLst/>
              <a:gdLst/>
              <a:ahLst/>
              <a:cxnLst/>
              <a:rect l="l" t="t" r="r" b="b"/>
              <a:pathLst>
                <a:path w="0" h="825500">
                  <a:moveTo>
                    <a:pt x="0" y="0"/>
                  </a:moveTo>
                  <a:lnTo>
                    <a:pt x="0" y="825252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06586" y="2636138"/>
              <a:ext cx="1033144" cy="0"/>
            </a:xfrm>
            <a:custGeom>
              <a:avLst/>
              <a:gdLst/>
              <a:ahLst/>
              <a:cxnLst/>
              <a:rect l="l" t="t" r="r" b="b"/>
              <a:pathLst>
                <a:path w="1033145" h="0">
                  <a:moveTo>
                    <a:pt x="103275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67989" y="2636138"/>
              <a:ext cx="1085850" cy="0"/>
            </a:xfrm>
            <a:custGeom>
              <a:avLst/>
              <a:gdLst/>
              <a:ahLst/>
              <a:cxnLst/>
              <a:rect l="l" t="t" r="r" b="b"/>
              <a:pathLst>
                <a:path w="1085850" h="0">
                  <a:moveTo>
                    <a:pt x="10858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258446" y="2614934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 h="0">
                  <a:moveTo>
                    <a:pt x="1026261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052573" y="877503"/>
            <a:ext cx="3634740" cy="231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Finally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sum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variation</a:t>
            </a:r>
            <a:r>
              <a:rPr dirty="0" sz="1350" spc="-7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0" b="1">
                <a:solidFill>
                  <a:srgbClr val="5F4778"/>
                </a:solidFill>
                <a:latin typeface="Arial"/>
                <a:cs typeface="Arial"/>
              </a:rPr>
              <a:t>within</a:t>
            </a:r>
            <a:r>
              <a:rPr dirty="0" sz="1350" spc="-7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each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cluster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3704" y="4069841"/>
            <a:ext cx="3145155" cy="152400"/>
            <a:chOff x="4823704" y="4069841"/>
            <a:chExt cx="3145155" cy="152400"/>
          </a:xfrm>
        </p:grpSpPr>
        <p:sp>
          <p:nvSpPr>
            <p:cNvPr id="26" name="object 26"/>
            <p:cNvSpPr/>
            <p:nvPr/>
          </p:nvSpPr>
          <p:spPr>
            <a:xfrm>
              <a:off x="4823704" y="4069841"/>
              <a:ext cx="1033144" cy="152400"/>
            </a:xfrm>
            <a:custGeom>
              <a:avLst/>
              <a:gdLst/>
              <a:ahLst/>
              <a:cxnLst/>
              <a:rect l="l" t="t" r="r" b="b"/>
              <a:pathLst>
                <a:path w="1033145" h="152400">
                  <a:moveTo>
                    <a:pt x="0" y="152400"/>
                  </a:moveTo>
                  <a:lnTo>
                    <a:pt x="1032784" y="152400"/>
                  </a:lnTo>
                  <a:lnTo>
                    <a:pt x="1032784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856488" y="4069841"/>
              <a:ext cx="1085850" cy="152400"/>
            </a:xfrm>
            <a:custGeom>
              <a:avLst/>
              <a:gdLst/>
              <a:ahLst/>
              <a:cxnLst/>
              <a:rect l="l" t="t" r="r" b="b"/>
              <a:pathLst>
                <a:path w="1085850" h="152400">
                  <a:moveTo>
                    <a:pt x="0" y="152400"/>
                  </a:moveTo>
                  <a:lnTo>
                    <a:pt x="1085849" y="152400"/>
                  </a:lnTo>
                  <a:lnTo>
                    <a:pt x="1085849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942338" y="4069841"/>
              <a:ext cx="1026794" cy="152400"/>
            </a:xfrm>
            <a:custGeom>
              <a:avLst/>
              <a:gdLst/>
              <a:ahLst/>
              <a:cxnLst/>
              <a:rect l="l" t="t" r="r" b="b"/>
              <a:pathLst>
                <a:path w="1026795" h="152400">
                  <a:moveTo>
                    <a:pt x="0" y="152400"/>
                  </a:moveTo>
                  <a:lnTo>
                    <a:pt x="1026291" y="152400"/>
                  </a:lnTo>
                  <a:lnTo>
                    <a:pt x="1026291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AF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4823704" y="3745860"/>
            <a:ext cx="3496310" cy="153035"/>
            <a:chOff x="4823704" y="3745860"/>
            <a:chExt cx="3496310" cy="153035"/>
          </a:xfrm>
        </p:grpSpPr>
        <p:sp>
          <p:nvSpPr>
            <p:cNvPr id="30" name="object 30"/>
            <p:cNvSpPr/>
            <p:nvPr/>
          </p:nvSpPr>
          <p:spPr>
            <a:xfrm>
              <a:off x="4823704" y="3745860"/>
              <a:ext cx="1619250" cy="152400"/>
            </a:xfrm>
            <a:custGeom>
              <a:avLst/>
              <a:gdLst/>
              <a:ahLst/>
              <a:cxnLst/>
              <a:rect l="l" t="t" r="r" b="b"/>
              <a:pathLst>
                <a:path w="1619250" h="152400">
                  <a:moveTo>
                    <a:pt x="0" y="152400"/>
                  </a:moveTo>
                  <a:lnTo>
                    <a:pt x="1619249" y="152400"/>
                  </a:lnTo>
                  <a:lnTo>
                    <a:pt x="1619249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442954" y="3745860"/>
              <a:ext cx="850265" cy="152400"/>
            </a:xfrm>
            <a:custGeom>
              <a:avLst/>
              <a:gdLst/>
              <a:ahLst/>
              <a:cxnLst/>
              <a:rect l="l" t="t" r="r" b="b"/>
              <a:pathLst>
                <a:path w="850265" h="152400">
                  <a:moveTo>
                    <a:pt x="0" y="152400"/>
                  </a:moveTo>
                  <a:lnTo>
                    <a:pt x="850269" y="152400"/>
                  </a:lnTo>
                  <a:lnTo>
                    <a:pt x="850269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293224" y="3746123"/>
              <a:ext cx="1026794" cy="152400"/>
            </a:xfrm>
            <a:custGeom>
              <a:avLst/>
              <a:gdLst/>
              <a:ahLst/>
              <a:cxnLst/>
              <a:rect l="l" t="t" r="r" b="b"/>
              <a:pathLst>
                <a:path w="1026795" h="152400">
                  <a:moveTo>
                    <a:pt x="0" y="152400"/>
                  </a:moveTo>
                  <a:lnTo>
                    <a:pt x="1026291" y="152400"/>
                  </a:lnTo>
                  <a:lnTo>
                    <a:pt x="1026291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AF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4823704" y="3422141"/>
            <a:ext cx="3497579" cy="152400"/>
            <a:chOff x="4823704" y="3422141"/>
            <a:chExt cx="3497579" cy="152400"/>
          </a:xfrm>
        </p:grpSpPr>
        <p:sp>
          <p:nvSpPr>
            <p:cNvPr id="34" name="object 34"/>
            <p:cNvSpPr/>
            <p:nvPr/>
          </p:nvSpPr>
          <p:spPr>
            <a:xfrm>
              <a:off x="6218682" y="3422141"/>
              <a:ext cx="2103120" cy="152400"/>
            </a:xfrm>
            <a:custGeom>
              <a:avLst/>
              <a:gdLst/>
              <a:ahLst/>
              <a:cxnLst/>
              <a:rect l="l" t="t" r="r" b="b"/>
              <a:pathLst>
                <a:path w="2103120" h="152400">
                  <a:moveTo>
                    <a:pt x="0" y="152400"/>
                  </a:moveTo>
                  <a:lnTo>
                    <a:pt x="2102601" y="152400"/>
                  </a:lnTo>
                  <a:lnTo>
                    <a:pt x="2102601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AF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823704" y="3422141"/>
              <a:ext cx="1047750" cy="152400"/>
            </a:xfrm>
            <a:custGeom>
              <a:avLst/>
              <a:gdLst/>
              <a:ahLst/>
              <a:cxnLst/>
              <a:rect l="l" t="t" r="r" b="b"/>
              <a:pathLst>
                <a:path w="1047750" h="152400">
                  <a:moveTo>
                    <a:pt x="0" y="152400"/>
                  </a:moveTo>
                  <a:lnTo>
                    <a:pt x="1047749" y="152400"/>
                  </a:lnTo>
                  <a:lnTo>
                    <a:pt x="1047749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71454" y="3422141"/>
              <a:ext cx="347345" cy="152400"/>
            </a:xfrm>
            <a:custGeom>
              <a:avLst/>
              <a:gdLst/>
              <a:ahLst/>
              <a:cxnLst/>
              <a:rect l="l" t="t" r="r" b="b"/>
              <a:pathLst>
                <a:path w="347345" h="152400">
                  <a:moveTo>
                    <a:pt x="0" y="152400"/>
                  </a:moveTo>
                  <a:lnTo>
                    <a:pt x="347228" y="152400"/>
                  </a:lnTo>
                  <a:lnTo>
                    <a:pt x="347228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750693" y="3416235"/>
            <a:ext cx="917575" cy="815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dirty="0" sz="1050" spc="10" b="1">
                <a:solidFill>
                  <a:srgbClr val="595959"/>
                </a:solidFill>
                <a:latin typeface="Arial"/>
                <a:cs typeface="Arial"/>
              </a:rPr>
              <a:t>1</a:t>
            </a:r>
            <a:r>
              <a:rPr dirty="0" baseline="25641" sz="975" spc="15" b="1">
                <a:solidFill>
                  <a:srgbClr val="595959"/>
                </a:solidFill>
                <a:latin typeface="Arial"/>
                <a:cs typeface="Arial"/>
              </a:rPr>
              <a:t>st</a:t>
            </a:r>
            <a:r>
              <a:rPr dirty="0" baseline="25641" sz="975" spc="104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050" spc="25" b="1">
                <a:solidFill>
                  <a:srgbClr val="595959"/>
                </a:solidFill>
                <a:latin typeface="Arial"/>
                <a:cs typeface="Arial"/>
              </a:rPr>
              <a:t>Iteration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</a:pPr>
            <a:r>
              <a:rPr dirty="0" sz="1050" spc="15" b="1">
                <a:solidFill>
                  <a:srgbClr val="595959"/>
                </a:solidFill>
                <a:latin typeface="Arial"/>
                <a:cs typeface="Arial"/>
              </a:rPr>
              <a:t>2</a:t>
            </a:r>
            <a:r>
              <a:rPr dirty="0" baseline="25641" sz="975" spc="75" b="1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dirty="0" baseline="25641" sz="975" spc="22" b="1">
                <a:solidFill>
                  <a:srgbClr val="595959"/>
                </a:solidFill>
                <a:latin typeface="Arial"/>
                <a:cs typeface="Arial"/>
              </a:rPr>
              <a:t>d</a:t>
            </a:r>
            <a:r>
              <a:rPr dirty="0" baseline="25641" sz="9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baseline="25641" sz="975" spc="-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050" spc="5" b="1">
                <a:solidFill>
                  <a:srgbClr val="595959"/>
                </a:solidFill>
                <a:latin typeface="Arial"/>
                <a:cs typeface="Arial"/>
              </a:rPr>
              <a:t>I</a:t>
            </a:r>
            <a:r>
              <a:rPr dirty="0" sz="1050" spc="2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1050" spc="90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1050" spc="40" b="1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dirty="0" sz="1050" spc="15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1050" spc="2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1050" spc="5" b="1">
                <a:solidFill>
                  <a:srgbClr val="595959"/>
                </a:solidFill>
                <a:latin typeface="Arial"/>
                <a:cs typeface="Arial"/>
              </a:rPr>
              <a:t>i</a:t>
            </a:r>
            <a:r>
              <a:rPr dirty="0" sz="1050" spc="30" b="1">
                <a:solidFill>
                  <a:srgbClr val="595959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595959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</a:pPr>
            <a:r>
              <a:rPr dirty="0" sz="1050" spc="25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r>
              <a:rPr dirty="0" baseline="25641" sz="975" spc="37" b="1">
                <a:solidFill>
                  <a:srgbClr val="595959"/>
                </a:solidFill>
                <a:latin typeface="Arial"/>
                <a:cs typeface="Arial"/>
              </a:rPr>
              <a:t>rd</a:t>
            </a:r>
            <a:r>
              <a:rPr dirty="0" baseline="25641" sz="975" spc="-22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050" spc="25" b="1">
                <a:solidFill>
                  <a:srgbClr val="595959"/>
                </a:solidFill>
                <a:latin typeface="Arial"/>
                <a:cs typeface="Arial"/>
              </a:rPr>
              <a:t>Iteration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1180" y="3841888"/>
              <a:ext cx="811048" cy="60829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7468" y="1160967"/>
            <a:ext cx="4097020" cy="3050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>
              <a:lnSpc>
                <a:spcPct val="150100"/>
              </a:lnSpc>
              <a:spcBef>
                <a:spcPts val="130"/>
              </a:spcBef>
            </a:pPr>
            <a:r>
              <a:rPr dirty="0" sz="4400" spc="25" b="1">
                <a:solidFill>
                  <a:srgbClr val="5F4778"/>
                </a:solidFill>
                <a:latin typeface="Arial"/>
                <a:cs typeface="Arial"/>
              </a:rPr>
              <a:t>But</a:t>
            </a:r>
            <a:r>
              <a:rPr dirty="0" sz="4400" spc="-114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4400" spc="20" b="1">
                <a:solidFill>
                  <a:srgbClr val="5F4778"/>
                </a:solidFill>
                <a:latin typeface="Arial"/>
                <a:cs typeface="Arial"/>
              </a:rPr>
              <a:t>how</a:t>
            </a:r>
            <a:r>
              <a:rPr dirty="0" sz="4400" spc="-6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4400" spc="25" b="1">
                <a:solidFill>
                  <a:srgbClr val="5F4778"/>
                </a:solidFill>
                <a:latin typeface="Arial"/>
                <a:cs typeface="Arial"/>
              </a:rPr>
              <a:t>to</a:t>
            </a:r>
            <a:r>
              <a:rPr dirty="0" sz="4400" spc="-13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4400" spc="10" b="1">
                <a:solidFill>
                  <a:srgbClr val="5F4778"/>
                </a:solidFill>
                <a:latin typeface="Arial"/>
                <a:cs typeface="Arial"/>
              </a:rPr>
              <a:t>find </a:t>
            </a:r>
            <a:r>
              <a:rPr dirty="0" sz="4400" spc="-120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4400" spc="20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4400" spc="-10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4400" spc="-20" b="1">
                <a:solidFill>
                  <a:srgbClr val="5F4778"/>
                </a:solidFill>
                <a:latin typeface="Arial"/>
                <a:cs typeface="Arial"/>
              </a:rPr>
              <a:t>value</a:t>
            </a:r>
            <a:r>
              <a:rPr dirty="0" sz="4400" spc="12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4400" spc="15" b="1">
                <a:solidFill>
                  <a:srgbClr val="5F4778"/>
                </a:solidFill>
                <a:latin typeface="Arial"/>
                <a:cs typeface="Arial"/>
              </a:rPr>
              <a:t>of </a:t>
            </a:r>
            <a:r>
              <a:rPr dirty="0" sz="4400" spc="2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4400" b="1">
                <a:solidFill>
                  <a:srgbClr val="5F4778"/>
                </a:solidFill>
                <a:latin typeface="Arial"/>
                <a:cs typeface="Arial"/>
              </a:rPr>
              <a:t>‘K’?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32379" y="336482"/>
            <a:ext cx="310007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F4778"/>
                </a:solidFill>
                <a:latin typeface="Arial"/>
                <a:cs typeface="Arial"/>
              </a:rPr>
              <a:t>How</a:t>
            </a:r>
            <a:r>
              <a:rPr dirty="0" sz="1800" spc="-3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F4778"/>
                </a:solidFill>
                <a:latin typeface="Arial"/>
                <a:cs typeface="Arial"/>
              </a:rPr>
              <a:t>to</a:t>
            </a:r>
            <a:r>
              <a:rPr dirty="0" sz="1800" spc="3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5F4778"/>
                </a:solidFill>
                <a:latin typeface="Arial"/>
                <a:cs typeface="Arial"/>
              </a:rPr>
              <a:t>find</a:t>
            </a:r>
            <a:r>
              <a:rPr dirty="0" sz="1800" spc="-10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80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F4778"/>
                </a:solidFill>
                <a:latin typeface="Arial"/>
                <a:cs typeface="Arial"/>
              </a:rPr>
              <a:t>value</a:t>
            </a:r>
            <a:r>
              <a:rPr dirty="0" sz="180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5F4778"/>
                </a:solidFill>
                <a:latin typeface="Arial"/>
                <a:cs typeface="Arial"/>
              </a:rPr>
              <a:t>of</a:t>
            </a:r>
            <a:r>
              <a:rPr dirty="0" sz="1800" spc="-5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F4778"/>
                </a:solidFill>
                <a:latin typeface="Arial"/>
                <a:cs typeface="Arial"/>
              </a:rPr>
              <a:t>‘K’?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5893" y="765493"/>
            <a:ext cx="5390515" cy="866140"/>
          </a:xfrm>
          <a:prstGeom prst="rect">
            <a:avLst/>
          </a:prstGeom>
        </p:spPr>
        <p:txBody>
          <a:bodyPr wrap="square" lIns="0" tIns="158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1800" spc="-3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800" spc="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800" spc="-8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previous</a:t>
            </a:r>
            <a:r>
              <a:rPr dirty="0" sz="1800" spc="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scenario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k</a:t>
            </a:r>
            <a:r>
              <a:rPr dirty="0" sz="1800" spc="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dirty="0" sz="1800" spc="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3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595959"/>
                </a:solidFill>
                <a:latin typeface="Arial MT"/>
                <a:cs typeface="Arial MT"/>
              </a:rPr>
              <a:t>was</a:t>
            </a:r>
            <a:r>
              <a:rPr dirty="0" sz="18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Arial MT"/>
                <a:cs typeface="Arial MT"/>
              </a:rPr>
              <a:t>known,</a:t>
            </a:r>
            <a:r>
              <a:rPr dirty="0" sz="18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30">
                <a:solidFill>
                  <a:srgbClr val="595959"/>
                </a:solidFill>
                <a:latin typeface="Arial MT"/>
                <a:cs typeface="Arial MT"/>
              </a:rPr>
              <a:t>but</a:t>
            </a:r>
            <a:r>
              <a:rPr dirty="0" sz="1800" spc="-1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what-if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800" spc="-15">
                <a:solidFill>
                  <a:srgbClr val="595959"/>
                </a:solidFill>
                <a:latin typeface="Arial MT"/>
                <a:cs typeface="Arial MT"/>
              </a:rPr>
              <a:t>we </a:t>
            </a:r>
            <a:r>
              <a:rPr dirty="0" sz="1800" spc="5">
                <a:solidFill>
                  <a:srgbClr val="595959"/>
                </a:solidFill>
                <a:latin typeface="Arial MT"/>
                <a:cs typeface="Arial MT"/>
              </a:rPr>
              <a:t>don’t</a:t>
            </a:r>
            <a:r>
              <a:rPr dirty="0" sz="18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Arial MT"/>
                <a:cs typeface="Arial MT"/>
              </a:rPr>
              <a:t>know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800" spc="-8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595959"/>
                </a:solidFill>
                <a:latin typeface="Arial MT"/>
                <a:cs typeface="Arial MT"/>
              </a:rPr>
              <a:t>exact</a:t>
            </a:r>
            <a:r>
              <a:rPr dirty="0" sz="1800" spc="114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value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8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k?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0359" y="3114124"/>
            <a:ext cx="205755" cy="2057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7252" y="3107140"/>
            <a:ext cx="205750" cy="2057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8924" y="3111075"/>
            <a:ext cx="205755" cy="2057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0347" y="3125501"/>
            <a:ext cx="205701" cy="2057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47730" y="3104665"/>
            <a:ext cx="205706" cy="2057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54578" y="3097688"/>
            <a:ext cx="205802" cy="2057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20844" y="3092737"/>
            <a:ext cx="205763" cy="2057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38989" y="3086379"/>
            <a:ext cx="205750" cy="20581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71342" y="3076584"/>
            <a:ext cx="205802" cy="2057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95757" y="3059840"/>
            <a:ext cx="205755" cy="2058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52870" y="3051950"/>
            <a:ext cx="205815" cy="2057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29227" y="3052452"/>
            <a:ext cx="205750" cy="20569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19" name="object 19"/>
            <p:cNvSpPr/>
            <p:nvPr/>
          </p:nvSpPr>
          <p:spPr>
            <a:xfrm>
              <a:off x="3363467" y="3156204"/>
              <a:ext cx="5549265" cy="59690"/>
            </a:xfrm>
            <a:custGeom>
              <a:avLst/>
              <a:gdLst/>
              <a:ahLst/>
              <a:cxnLst/>
              <a:rect l="l" t="t" r="r" b="b"/>
              <a:pathLst>
                <a:path w="5549265" h="59689">
                  <a:moveTo>
                    <a:pt x="0" y="59304"/>
                  </a:moveTo>
                  <a:lnTo>
                    <a:pt x="5549005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75179" y="442023"/>
            <a:ext cx="4258945" cy="67437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65835" marR="5080" indent="-953769">
              <a:lnSpc>
                <a:spcPct val="152100"/>
              </a:lnSpc>
              <a:spcBef>
                <a:spcPts val="95"/>
              </a:spcBef>
            </a:pPr>
            <a:r>
              <a:rPr dirty="0" sz="1400" spc="30" b="1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dirty="0" sz="1400" spc="-1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10" b="1">
                <a:solidFill>
                  <a:srgbClr val="595959"/>
                </a:solidFill>
                <a:latin typeface="Arial"/>
                <a:cs typeface="Arial"/>
              </a:rPr>
              <a:t>finding</a:t>
            </a:r>
            <a:r>
              <a:rPr dirty="0" sz="1400" spc="-1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10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dirty="0" sz="1400" spc="-1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400" spc="-114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595959"/>
                </a:solidFill>
                <a:latin typeface="Arial"/>
                <a:cs typeface="Arial"/>
              </a:rPr>
              <a:t>k,</a:t>
            </a:r>
            <a:r>
              <a:rPr dirty="0" sz="14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595959"/>
                </a:solidFill>
                <a:latin typeface="Arial"/>
                <a:cs typeface="Arial"/>
              </a:rPr>
              <a:t>you</a:t>
            </a:r>
            <a:r>
              <a:rPr dirty="0" sz="1400" spc="-1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95959"/>
                </a:solidFill>
                <a:latin typeface="Arial"/>
                <a:cs typeface="Arial"/>
              </a:rPr>
              <a:t>will</a:t>
            </a:r>
            <a:r>
              <a:rPr dirty="0" sz="14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dirty="0" sz="1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10" b="1">
                <a:solidFill>
                  <a:srgbClr val="595959"/>
                </a:solidFill>
                <a:latin typeface="Arial"/>
                <a:cs typeface="Arial"/>
              </a:rPr>
              <a:t>hit</a:t>
            </a:r>
            <a:r>
              <a:rPr dirty="0" sz="1400" spc="-1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dirty="0" sz="1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15" b="1">
                <a:solidFill>
                  <a:srgbClr val="595959"/>
                </a:solidFill>
                <a:latin typeface="Arial"/>
                <a:cs typeface="Arial"/>
              </a:rPr>
              <a:t>trail </a:t>
            </a:r>
            <a:r>
              <a:rPr dirty="0" sz="1400" spc="-37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595959"/>
                </a:solidFill>
                <a:latin typeface="Arial"/>
                <a:cs typeface="Arial"/>
              </a:rPr>
              <a:t>m</a:t>
            </a:r>
            <a:r>
              <a:rPr dirty="0" sz="1400" spc="45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1400" spc="-2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1400" spc="40" b="1">
                <a:solidFill>
                  <a:srgbClr val="595959"/>
                </a:solidFill>
                <a:latin typeface="Arial"/>
                <a:cs typeface="Arial"/>
              </a:rPr>
              <a:t>hod</a:t>
            </a:r>
            <a:r>
              <a:rPr dirty="0" sz="1400" spc="5" b="1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dirty="0" sz="1400" spc="-1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45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1400" spc="-2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1400" spc="45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1400" spc="55" b="1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dirty="0" sz="1400" spc="-2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1400" spc="-15" b="1">
                <a:solidFill>
                  <a:srgbClr val="595959"/>
                </a:solidFill>
                <a:latin typeface="Arial"/>
                <a:cs typeface="Arial"/>
              </a:rPr>
              <a:t>i</a:t>
            </a:r>
            <a:r>
              <a:rPr dirty="0" sz="1400" spc="40" b="1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dirty="0" sz="1400" spc="15" b="1">
                <a:solidFill>
                  <a:srgbClr val="595959"/>
                </a:solidFill>
                <a:latin typeface="Arial"/>
                <a:cs typeface="Arial"/>
              </a:rPr>
              <a:t>g</a:t>
            </a:r>
            <a:r>
              <a:rPr dirty="0" sz="1400" spc="-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dirty="0" sz="1400" spc="55" b="1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dirty="0" sz="1400" spc="40" b="1">
                <a:solidFill>
                  <a:srgbClr val="595959"/>
                </a:solidFill>
                <a:latin typeface="Arial"/>
                <a:cs typeface="Arial"/>
              </a:rPr>
              <a:t>o</a:t>
            </a:r>
            <a:r>
              <a:rPr dirty="0" sz="1400" spc="20" b="1">
                <a:solidFill>
                  <a:srgbClr val="595959"/>
                </a:solidFill>
                <a:latin typeface="Arial"/>
                <a:cs typeface="Arial"/>
              </a:rPr>
              <a:t>m</a:t>
            </a:r>
            <a:r>
              <a:rPr dirty="0" sz="14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15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400" spc="-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15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400" spc="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400" spc="15" b="1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1407" y="2897284"/>
            <a:ext cx="5625465" cy="279400"/>
            <a:chOff x="3311407" y="2897284"/>
            <a:chExt cx="5625465" cy="279400"/>
          </a:xfrm>
        </p:grpSpPr>
        <p:sp>
          <p:nvSpPr>
            <p:cNvPr id="6" name="object 6"/>
            <p:cNvSpPr/>
            <p:nvPr/>
          </p:nvSpPr>
          <p:spPr>
            <a:xfrm>
              <a:off x="3349507" y="3001518"/>
              <a:ext cx="5549265" cy="59690"/>
            </a:xfrm>
            <a:custGeom>
              <a:avLst/>
              <a:gdLst/>
              <a:ahLst/>
              <a:cxnLst/>
              <a:rect l="l" t="t" r="r" b="b"/>
              <a:pathLst>
                <a:path w="5549265" h="59689">
                  <a:moveTo>
                    <a:pt x="0" y="59435"/>
                  </a:moveTo>
                  <a:lnTo>
                    <a:pt x="5549005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9096" y="2959506"/>
              <a:ext cx="205750" cy="2058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5920" y="2952529"/>
              <a:ext cx="205820" cy="205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7662" y="2956458"/>
              <a:ext cx="205750" cy="2058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9080" y="2970868"/>
              <a:ext cx="205704" cy="2057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6455" y="2950037"/>
              <a:ext cx="205701" cy="2057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3316" y="2943055"/>
              <a:ext cx="205750" cy="2057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9576" y="2938170"/>
              <a:ext cx="205750" cy="2057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7709" y="2931824"/>
              <a:ext cx="205763" cy="2057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0074" y="2921918"/>
              <a:ext cx="205802" cy="2058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94481" y="2905283"/>
              <a:ext cx="205750" cy="2057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1602" y="2897284"/>
              <a:ext cx="205802" cy="2057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27960" y="2897784"/>
              <a:ext cx="205750" cy="20581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887473" y="3607803"/>
            <a:ext cx="4356735" cy="675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51560" marR="5080" indent="-1039494">
              <a:lnSpc>
                <a:spcPct val="152100"/>
              </a:lnSpc>
              <a:spcBef>
                <a:spcPts val="95"/>
              </a:spcBef>
            </a:pPr>
            <a:r>
              <a:rPr dirty="0" sz="1400" spc="15">
                <a:latin typeface="Arial MT"/>
                <a:cs typeface="Arial MT"/>
              </a:rPr>
              <a:t>K=1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worst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case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scenario,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even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you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cross-verify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with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its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total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variation(all</a:t>
            </a:r>
            <a:r>
              <a:rPr dirty="0" sz="1400" spc="19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red)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21" name="object 21"/>
            <p:cNvSpPr/>
            <p:nvPr/>
          </p:nvSpPr>
          <p:spPr>
            <a:xfrm>
              <a:off x="3781927" y="3426713"/>
              <a:ext cx="4449445" cy="0"/>
            </a:xfrm>
            <a:custGeom>
              <a:avLst/>
              <a:gdLst/>
              <a:ahLst/>
              <a:cxnLst/>
              <a:rect l="l" t="t" r="r" b="b"/>
              <a:pathLst>
                <a:path w="4449445" h="0">
                  <a:moveTo>
                    <a:pt x="0" y="0"/>
                  </a:moveTo>
                  <a:lnTo>
                    <a:pt x="4448952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92002" y="2613148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w="0" h="952500">
                  <a:moveTo>
                    <a:pt x="0" y="0"/>
                  </a:moveTo>
                  <a:lnTo>
                    <a:pt x="0" y="95249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9373" y="605849"/>
            <a:ext cx="199898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Now</a:t>
            </a:r>
            <a:r>
              <a:rPr dirty="0" sz="18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Arial"/>
                <a:cs typeface="Arial"/>
              </a:rPr>
              <a:t>try</a:t>
            </a:r>
            <a:r>
              <a:rPr dirty="0" sz="1800" spc="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dirty="0" sz="1800" spc="-114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2657" y="2893343"/>
            <a:ext cx="5625465" cy="279400"/>
            <a:chOff x="3312657" y="2893343"/>
            <a:chExt cx="5625465" cy="279400"/>
          </a:xfrm>
        </p:grpSpPr>
        <p:sp>
          <p:nvSpPr>
            <p:cNvPr id="6" name="object 6"/>
            <p:cNvSpPr/>
            <p:nvPr/>
          </p:nvSpPr>
          <p:spPr>
            <a:xfrm>
              <a:off x="3350757" y="2984885"/>
              <a:ext cx="5549265" cy="59690"/>
            </a:xfrm>
            <a:custGeom>
              <a:avLst/>
              <a:gdLst/>
              <a:ahLst/>
              <a:cxnLst/>
              <a:rect l="l" t="t" r="r" b="b"/>
              <a:pathLst>
                <a:path w="5549265" h="59689">
                  <a:moveTo>
                    <a:pt x="0" y="59435"/>
                  </a:moveTo>
                  <a:lnTo>
                    <a:pt x="5549036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7666" y="2955577"/>
              <a:ext cx="205750" cy="205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4491" y="2948588"/>
              <a:ext cx="205820" cy="2058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6232" y="2952529"/>
              <a:ext cx="205750" cy="205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7650" y="2966932"/>
              <a:ext cx="205706" cy="2057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5025" y="2946102"/>
              <a:ext cx="205701" cy="205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1886" y="2939119"/>
              <a:ext cx="205802" cy="2057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8147" y="2934239"/>
              <a:ext cx="205750" cy="2057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6279" y="2927883"/>
              <a:ext cx="205763" cy="2057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8645" y="2917977"/>
              <a:ext cx="205802" cy="2058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3051" y="2901342"/>
              <a:ext cx="205750" cy="2057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0172" y="2893343"/>
              <a:ext cx="205802" cy="2058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6530" y="2893855"/>
              <a:ext cx="205750" cy="2057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828418" y="3643950"/>
            <a:ext cx="4447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K=2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still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better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55">
                <a:latin typeface="Arial MT"/>
                <a:cs typeface="Arial MT"/>
              </a:rPr>
              <a:t>(Total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Variation)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3761" y="2650367"/>
            <a:ext cx="4480560" cy="977265"/>
            <a:chOff x="3763761" y="2650367"/>
            <a:chExt cx="4480560" cy="977265"/>
          </a:xfrm>
        </p:grpSpPr>
        <p:sp>
          <p:nvSpPr>
            <p:cNvPr id="21" name="object 21"/>
            <p:cNvSpPr/>
            <p:nvPr/>
          </p:nvSpPr>
          <p:spPr>
            <a:xfrm>
              <a:off x="4262262" y="2650367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w="0" h="952500">
                  <a:moveTo>
                    <a:pt x="0" y="0"/>
                  </a:moveTo>
                  <a:lnTo>
                    <a:pt x="0" y="95249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58449" y="2675001"/>
              <a:ext cx="2785745" cy="952500"/>
            </a:xfrm>
            <a:custGeom>
              <a:avLst/>
              <a:gdLst/>
              <a:ahLst/>
              <a:cxnLst/>
              <a:rect l="l" t="t" r="r" b="b"/>
              <a:pathLst>
                <a:path w="2785745" h="952500">
                  <a:moveTo>
                    <a:pt x="0" y="728721"/>
                  </a:moveTo>
                  <a:lnTo>
                    <a:pt x="2785262" y="728721"/>
                  </a:lnTo>
                </a:path>
                <a:path w="2785745" h="952500">
                  <a:moveTo>
                    <a:pt x="1375562" y="0"/>
                  </a:moveTo>
                  <a:lnTo>
                    <a:pt x="1375562" y="952499"/>
                  </a:lnTo>
                </a:path>
              </a:pathLst>
            </a:custGeom>
            <a:ln w="380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63761" y="3403722"/>
              <a:ext cx="1044575" cy="0"/>
            </a:xfrm>
            <a:custGeom>
              <a:avLst/>
              <a:gdLst/>
              <a:ahLst/>
              <a:cxnLst/>
              <a:rect l="l" t="t" r="r" b="b"/>
              <a:pathLst>
                <a:path w="1044575" h="0">
                  <a:moveTo>
                    <a:pt x="0" y="0"/>
                  </a:moveTo>
                  <a:lnTo>
                    <a:pt x="1044214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4252081" y="4184772"/>
            <a:ext cx="4449445" cy="0"/>
          </a:xfrm>
          <a:custGeom>
            <a:avLst/>
            <a:gdLst/>
            <a:ahLst/>
            <a:cxnLst/>
            <a:rect l="l" t="t" r="r" b="b"/>
            <a:pathLst>
              <a:path w="4449445" h="0">
                <a:moveTo>
                  <a:pt x="0" y="0"/>
                </a:moveTo>
                <a:lnTo>
                  <a:pt x="4448830" y="0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4263268" y="4390119"/>
            <a:ext cx="3829685" cy="76200"/>
            <a:chOff x="4263268" y="4390119"/>
            <a:chExt cx="3829685" cy="76200"/>
          </a:xfrm>
        </p:grpSpPr>
        <p:sp>
          <p:nvSpPr>
            <p:cNvPr id="26" name="object 26"/>
            <p:cNvSpPr/>
            <p:nvPr/>
          </p:nvSpPr>
          <p:spPr>
            <a:xfrm>
              <a:off x="4263268" y="4428219"/>
              <a:ext cx="1044575" cy="0"/>
            </a:xfrm>
            <a:custGeom>
              <a:avLst/>
              <a:gdLst/>
              <a:ahLst/>
              <a:cxnLst/>
              <a:rect l="l" t="t" r="r" b="b"/>
              <a:pathLst>
                <a:path w="1044575" h="0">
                  <a:moveTo>
                    <a:pt x="0" y="0"/>
                  </a:moveTo>
                  <a:lnTo>
                    <a:pt x="1044183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307451" y="4428219"/>
              <a:ext cx="2785745" cy="0"/>
            </a:xfrm>
            <a:custGeom>
              <a:avLst/>
              <a:gdLst/>
              <a:ahLst/>
              <a:cxnLst/>
              <a:rect l="l" t="t" r="r" b="b"/>
              <a:pathLst>
                <a:path w="2785745" h="0">
                  <a:moveTo>
                    <a:pt x="0" y="0"/>
                  </a:moveTo>
                  <a:lnTo>
                    <a:pt x="2785231" y="0"/>
                  </a:lnTo>
                </a:path>
              </a:pathLst>
            </a:custGeom>
            <a:ln w="761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08152" y="4030415"/>
            <a:ext cx="410209" cy="51054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570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9373" y="605849"/>
            <a:ext cx="199898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Now</a:t>
            </a:r>
            <a:r>
              <a:rPr dirty="0" sz="18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Arial"/>
                <a:cs typeface="Arial"/>
              </a:rPr>
              <a:t>try</a:t>
            </a:r>
            <a:r>
              <a:rPr dirty="0" sz="1800" spc="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dirty="0" sz="1800" spc="-114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2657" y="2629530"/>
            <a:ext cx="5625465" cy="973455"/>
            <a:chOff x="3312657" y="2629530"/>
            <a:chExt cx="5625465" cy="973455"/>
          </a:xfrm>
        </p:grpSpPr>
        <p:sp>
          <p:nvSpPr>
            <p:cNvPr id="6" name="object 6"/>
            <p:cNvSpPr/>
            <p:nvPr/>
          </p:nvSpPr>
          <p:spPr>
            <a:xfrm>
              <a:off x="3350757" y="2984885"/>
              <a:ext cx="5549265" cy="59690"/>
            </a:xfrm>
            <a:custGeom>
              <a:avLst/>
              <a:gdLst/>
              <a:ahLst/>
              <a:cxnLst/>
              <a:rect l="l" t="t" r="r" b="b"/>
              <a:pathLst>
                <a:path w="5549265" h="59689">
                  <a:moveTo>
                    <a:pt x="0" y="59435"/>
                  </a:moveTo>
                  <a:lnTo>
                    <a:pt x="5549036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7666" y="2955577"/>
              <a:ext cx="205750" cy="205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4491" y="2948588"/>
              <a:ext cx="205820" cy="2058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6232" y="2952529"/>
              <a:ext cx="205750" cy="205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7650" y="2966932"/>
              <a:ext cx="205706" cy="2057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5025" y="2946102"/>
              <a:ext cx="205701" cy="205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1886" y="2939119"/>
              <a:ext cx="205802" cy="2057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8147" y="2934239"/>
              <a:ext cx="205750" cy="2057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6279" y="2927883"/>
              <a:ext cx="205763" cy="2057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8645" y="2917977"/>
              <a:ext cx="205802" cy="2058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3051" y="2901342"/>
              <a:ext cx="205750" cy="2057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0172" y="2893343"/>
              <a:ext cx="205802" cy="2058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6530" y="2893855"/>
              <a:ext cx="205750" cy="2057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62262" y="2650367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w="0" h="952500">
                  <a:moveTo>
                    <a:pt x="0" y="0"/>
                  </a:moveTo>
                  <a:lnTo>
                    <a:pt x="0" y="95249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58449" y="3403722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 h="0">
                  <a:moveTo>
                    <a:pt x="0" y="0"/>
                  </a:moveTo>
                  <a:lnTo>
                    <a:pt x="1094750" y="0"/>
                  </a:lnTo>
                </a:path>
              </a:pathLst>
            </a:custGeom>
            <a:ln w="380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16408" y="2629530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w="0" h="952500">
                  <a:moveTo>
                    <a:pt x="0" y="0"/>
                  </a:moveTo>
                  <a:lnTo>
                    <a:pt x="0" y="952499"/>
                  </a:lnTo>
                </a:path>
              </a:pathLst>
            </a:custGeom>
            <a:ln w="380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63761" y="3403722"/>
              <a:ext cx="1044575" cy="0"/>
            </a:xfrm>
            <a:custGeom>
              <a:avLst/>
              <a:gdLst/>
              <a:ahLst/>
              <a:cxnLst/>
              <a:rect l="l" t="t" r="r" b="b"/>
              <a:pathLst>
                <a:path w="1044575" h="0">
                  <a:moveTo>
                    <a:pt x="0" y="0"/>
                  </a:moveTo>
                  <a:lnTo>
                    <a:pt x="1044214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980572" y="2629530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w="0" h="952500">
                  <a:moveTo>
                    <a:pt x="0" y="0"/>
                  </a:moveTo>
                  <a:lnTo>
                    <a:pt x="0" y="952499"/>
                  </a:lnTo>
                </a:path>
              </a:pathLst>
            </a:custGeom>
            <a:ln w="380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255123" y="3403722"/>
              <a:ext cx="1000125" cy="0"/>
            </a:xfrm>
            <a:custGeom>
              <a:avLst/>
              <a:gdLst/>
              <a:ahLst/>
              <a:cxnLst/>
              <a:rect l="l" t="t" r="r" b="b"/>
              <a:pathLst>
                <a:path w="1000125" h="0">
                  <a:moveTo>
                    <a:pt x="0" y="0"/>
                  </a:moveTo>
                  <a:lnTo>
                    <a:pt x="999865" y="0"/>
                  </a:lnTo>
                </a:path>
              </a:pathLst>
            </a:custGeom>
            <a:ln w="380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828418" y="3643950"/>
            <a:ext cx="4447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K=3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still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better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55">
                <a:latin typeface="Arial MT"/>
                <a:cs typeface="Arial MT"/>
              </a:rPr>
              <a:t>(Total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Variation)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52081" y="4184772"/>
            <a:ext cx="4449445" cy="0"/>
          </a:xfrm>
          <a:custGeom>
            <a:avLst/>
            <a:gdLst/>
            <a:ahLst/>
            <a:cxnLst/>
            <a:rect l="l" t="t" r="r" b="b"/>
            <a:pathLst>
              <a:path w="4449445" h="0">
                <a:moveTo>
                  <a:pt x="0" y="0"/>
                </a:moveTo>
                <a:lnTo>
                  <a:pt x="4448830" y="0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4263268" y="4390119"/>
            <a:ext cx="3822065" cy="76200"/>
            <a:chOff x="4263268" y="4390119"/>
            <a:chExt cx="3822065" cy="76200"/>
          </a:xfrm>
        </p:grpSpPr>
        <p:sp>
          <p:nvSpPr>
            <p:cNvPr id="28" name="object 28"/>
            <p:cNvSpPr/>
            <p:nvPr/>
          </p:nvSpPr>
          <p:spPr>
            <a:xfrm>
              <a:off x="4263268" y="4428219"/>
              <a:ext cx="1044575" cy="0"/>
            </a:xfrm>
            <a:custGeom>
              <a:avLst/>
              <a:gdLst/>
              <a:ahLst/>
              <a:cxnLst/>
              <a:rect l="l" t="t" r="r" b="b"/>
              <a:pathLst>
                <a:path w="1044575" h="0">
                  <a:moveTo>
                    <a:pt x="0" y="0"/>
                  </a:moveTo>
                  <a:lnTo>
                    <a:pt x="1044183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299831" y="4428219"/>
              <a:ext cx="2785745" cy="0"/>
            </a:xfrm>
            <a:custGeom>
              <a:avLst/>
              <a:gdLst/>
              <a:ahLst/>
              <a:cxnLst/>
              <a:rect l="l" t="t" r="r" b="b"/>
              <a:pathLst>
                <a:path w="2785745" h="0">
                  <a:moveTo>
                    <a:pt x="0" y="0"/>
                  </a:moveTo>
                  <a:lnTo>
                    <a:pt x="2785231" y="0"/>
                  </a:lnTo>
                </a:path>
              </a:pathLst>
            </a:custGeom>
            <a:ln w="761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4252081" y="4647069"/>
            <a:ext cx="3090545" cy="77470"/>
            <a:chOff x="4252081" y="4647069"/>
            <a:chExt cx="3090545" cy="77470"/>
          </a:xfrm>
        </p:grpSpPr>
        <p:sp>
          <p:nvSpPr>
            <p:cNvPr id="31" name="object 31"/>
            <p:cNvSpPr/>
            <p:nvPr/>
          </p:nvSpPr>
          <p:spPr>
            <a:xfrm>
              <a:off x="5296296" y="4685169"/>
              <a:ext cx="1013460" cy="0"/>
            </a:xfrm>
            <a:custGeom>
              <a:avLst/>
              <a:gdLst/>
              <a:ahLst/>
              <a:cxnLst/>
              <a:rect l="l" t="t" r="r" b="b"/>
              <a:pathLst>
                <a:path w="1013460" h="0">
                  <a:moveTo>
                    <a:pt x="0" y="0"/>
                  </a:moveTo>
                  <a:lnTo>
                    <a:pt x="1013185" y="0"/>
                  </a:lnTo>
                </a:path>
              </a:pathLst>
            </a:custGeom>
            <a:ln w="761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52081" y="4685870"/>
              <a:ext cx="1044575" cy="0"/>
            </a:xfrm>
            <a:custGeom>
              <a:avLst/>
              <a:gdLst/>
              <a:ahLst/>
              <a:cxnLst/>
              <a:rect l="l" t="t" r="r" b="b"/>
              <a:pathLst>
                <a:path w="1044575" h="0">
                  <a:moveTo>
                    <a:pt x="0" y="0"/>
                  </a:moveTo>
                  <a:lnTo>
                    <a:pt x="1044214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309481" y="4685169"/>
              <a:ext cx="1033144" cy="0"/>
            </a:xfrm>
            <a:custGeom>
              <a:avLst/>
              <a:gdLst/>
              <a:ahLst/>
              <a:cxnLst/>
              <a:rect l="l" t="t" r="r" b="b"/>
              <a:pathLst>
                <a:path w="1033145" h="0">
                  <a:moveTo>
                    <a:pt x="0" y="0"/>
                  </a:moveTo>
                  <a:lnTo>
                    <a:pt x="1032631" y="0"/>
                  </a:lnTo>
                </a:path>
              </a:pathLst>
            </a:custGeom>
            <a:ln w="761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708148" y="4030415"/>
            <a:ext cx="410209" cy="75438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570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8507" y="4939351"/>
            <a:ext cx="125857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1048385"/>
            <a:chOff x="0" y="0"/>
            <a:chExt cx="9144000" cy="10483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9143999" cy="1046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3999" y="0"/>
                  </a:moveTo>
                  <a:lnTo>
                    <a:pt x="0" y="0"/>
                  </a:lnTo>
                  <a:lnTo>
                    <a:pt x="0" y="978788"/>
                  </a:lnTo>
                  <a:lnTo>
                    <a:pt x="9143999" y="978788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8277" y="234235"/>
              <a:ext cx="5647690" cy="510540"/>
            </a:xfrm>
            <a:custGeom>
              <a:avLst/>
              <a:gdLst/>
              <a:ahLst/>
              <a:cxnLst/>
              <a:rect l="l" t="t" r="r" b="b"/>
              <a:pathLst>
                <a:path w="5647690" h="510540">
                  <a:moveTo>
                    <a:pt x="5647456" y="0"/>
                  </a:moveTo>
                  <a:lnTo>
                    <a:pt x="0" y="0"/>
                  </a:lnTo>
                  <a:lnTo>
                    <a:pt x="0" y="510360"/>
                  </a:lnTo>
                  <a:lnTo>
                    <a:pt x="5647456" y="510360"/>
                  </a:lnTo>
                  <a:lnTo>
                    <a:pt x="5647456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34363" y="219960"/>
            <a:ext cx="377380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r>
              <a:rPr dirty="0" sz="27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7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6837" y="234232"/>
            <a:ext cx="7882255" cy="4523105"/>
            <a:chOff x="146837" y="234232"/>
            <a:chExt cx="7882255" cy="452310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37" y="234232"/>
              <a:ext cx="1275969" cy="5103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435" y="974850"/>
              <a:ext cx="2906396" cy="16607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1283" y="978743"/>
              <a:ext cx="3517391" cy="37781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337" y="3296204"/>
              <a:ext cx="2124224" cy="13189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06129" y="2552888"/>
            <a:ext cx="2551430" cy="560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0" marR="5080" indent="-629285">
              <a:lnSpc>
                <a:spcPct val="146300"/>
              </a:lnSpc>
              <a:spcBef>
                <a:spcPts val="95"/>
              </a:spcBef>
            </a:pP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Example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595959"/>
                </a:solidFill>
                <a:latin typeface="Arial"/>
                <a:cs typeface="Arial"/>
              </a:rPr>
              <a:t>1</a:t>
            </a:r>
            <a:r>
              <a:rPr dirty="0" sz="1200" spc="5">
                <a:solidFill>
                  <a:srgbClr val="595959"/>
                </a:solidFill>
                <a:latin typeface="Arial MT"/>
                <a:cs typeface="Arial MT"/>
              </a:rPr>
              <a:t>:</a:t>
            </a:r>
            <a:r>
              <a:rPr dirty="0" sz="12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200" spc="8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2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different</a:t>
            </a:r>
            <a:r>
              <a:rPr dirty="0" sz="1200" spc="10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colors </a:t>
            </a:r>
            <a:r>
              <a:rPr dirty="0" sz="1200" spc="-3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2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FROOT</a:t>
            </a:r>
            <a:r>
              <a:rPr dirty="0" sz="1200" spc="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LOOPS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1263" y="4501280"/>
            <a:ext cx="164274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6515">
              <a:lnSpc>
                <a:spcPct val="146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Example</a:t>
            </a:r>
            <a:r>
              <a:rPr dirty="0" sz="12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2:</a:t>
            </a:r>
            <a:r>
              <a:rPr dirty="0" sz="1200" spc="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200" spc="7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of </a:t>
            </a:r>
            <a:r>
              <a:rPr dirty="0" sz="1200" spc="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different</a:t>
            </a:r>
            <a:r>
              <a:rPr dirty="0" sz="1200" spc="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colors</a:t>
            </a:r>
            <a:r>
              <a:rPr dirty="0" sz="1200" spc="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Fruits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83483" y="4603758"/>
            <a:ext cx="15271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Example</a:t>
            </a:r>
            <a:r>
              <a:rPr dirty="0" sz="12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3: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200" spc="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31083" y="4871089"/>
            <a:ext cx="18262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different</a:t>
            </a:r>
            <a:r>
              <a:rPr dirty="0" sz="1200" spc="3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types</a:t>
            </a:r>
            <a:r>
              <a:rPr dirty="0" sz="1200" spc="9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Arial MT"/>
                <a:cs typeface="Arial MT"/>
              </a:rPr>
              <a:t>Garbage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9373" y="605849"/>
            <a:ext cx="199898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Now</a:t>
            </a:r>
            <a:r>
              <a:rPr dirty="0" sz="18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Arial"/>
                <a:cs typeface="Arial"/>
              </a:rPr>
              <a:t>try</a:t>
            </a:r>
            <a:r>
              <a:rPr dirty="0" sz="1800" spc="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dirty="0" sz="1800" spc="-114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2657" y="2607051"/>
            <a:ext cx="5625465" cy="975360"/>
            <a:chOff x="3312657" y="2607051"/>
            <a:chExt cx="5625465" cy="975360"/>
          </a:xfrm>
        </p:grpSpPr>
        <p:sp>
          <p:nvSpPr>
            <p:cNvPr id="6" name="object 6"/>
            <p:cNvSpPr/>
            <p:nvPr/>
          </p:nvSpPr>
          <p:spPr>
            <a:xfrm>
              <a:off x="3350757" y="2984885"/>
              <a:ext cx="5549265" cy="59690"/>
            </a:xfrm>
            <a:custGeom>
              <a:avLst/>
              <a:gdLst/>
              <a:ahLst/>
              <a:cxnLst/>
              <a:rect l="l" t="t" r="r" b="b"/>
              <a:pathLst>
                <a:path w="5549265" h="59689">
                  <a:moveTo>
                    <a:pt x="0" y="59435"/>
                  </a:moveTo>
                  <a:lnTo>
                    <a:pt x="5549036" y="0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7666" y="2955577"/>
              <a:ext cx="205750" cy="205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4491" y="2948588"/>
              <a:ext cx="205820" cy="2058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6232" y="2952529"/>
              <a:ext cx="205750" cy="205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7650" y="2966932"/>
              <a:ext cx="205706" cy="2057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5025" y="2946102"/>
              <a:ext cx="205701" cy="205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1886" y="2939119"/>
              <a:ext cx="205802" cy="2057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8147" y="2934239"/>
              <a:ext cx="205750" cy="2057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6279" y="2927883"/>
              <a:ext cx="205763" cy="2057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8645" y="2917977"/>
              <a:ext cx="205802" cy="2058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3051" y="2901342"/>
              <a:ext cx="205750" cy="2057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0172" y="2893343"/>
              <a:ext cx="205802" cy="2058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6530" y="2893855"/>
              <a:ext cx="205750" cy="2057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45030" y="2607051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w="0" h="952500">
                  <a:moveTo>
                    <a:pt x="0" y="0"/>
                  </a:moveTo>
                  <a:lnTo>
                    <a:pt x="0" y="952499"/>
                  </a:lnTo>
                </a:path>
              </a:pathLst>
            </a:custGeom>
            <a:ln w="380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58449" y="3403722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 h="0">
                  <a:moveTo>
                    <a:pt x="0" y="0"/>
                  </a:moveTo>
                  <a:lnTo>
                    <a:pt x="1094750" y="0"/>
                  </a:lnTo>
                </a:path>
              </a:pathLst>
            </a:custGeom>
            <a:ln w="380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16408" y="2629530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w="0" h="952500">
                  <a:moveTo>
                    <a:pt x="0" y="0"/>
                  </a:moveTo>
                  <a:lnTo>
                    <a:pt x="0" y="952499"/>
                  </a:lnTo>
                </a:path>
              </a:pathLst>
            </a:custGeom>
            <a:ln w="38099">
              <a:solidFill>
                <a:srgbClr val="6B9E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63761" y="3403722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4" h="0">
                  <a:moveTo>
                    <a:pt x="0" y="0"/>
                  </a:moveTo>
                  <a:lnTo>
                    <a:pt x="331988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980572" y="2629530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w="0" h="952500">
                  <a:moveTo>
                    <a:pt x="0" y="0"/>
                  </a:moveTo>
                  <a:lnTo>
                    <a:pt x="0" y="952499"/>
                  </a:lnTo>
                </a:path>
              </a:pathLst>
            </a:custGeom>
            <a:ln w="380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255123" y="3403722"/>
              <a:ext cx="1000125" cy="0"/>
            </a:xfrm>
            <a:custGeom>
              <a:avLst/>
              <a:gdLst/>
              <a:ahLst/>
              <a:cxnLst/>
              <a:rect l="l" t="t" r="r" b="b"/>
              <a:pathLst>
                <a:path w="1000125" h="0">
                  <a:moveTo>
                    <a:pt x="0" y="0"/>
                  </a:moveTo>
                  <a:lnTo>
                    <a:pt x="999865" y="0"/>
                  </a:lnTo>
                </a:path>
              </a:pathLst>
            </a:custGeom>
            <a:ln w="38099">
              <a:solidFill>
                <a:srgbClr val="6B9E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828418" y="3643950"/>
            <a:ext cx="4447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K=4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still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better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3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55">
                <a:latin typeface="Arial MT"/>
                <a:cs typeface="Arial MT"/>
              </a:rPr>
              <a:t>(Total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Variation)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52081" y="4184772"/>
            <a:ext cx="4449445" cy="0"/>
          </a:xfrm>
          <a:custGeom>
            <a:avLst/>
            <a:gdLst/>
            <a:ahLst/>
            <a:cxnLst/>
            <a:rect l="l" t="t" r="r" b="b"/>
            <a:pathLst>
              <a:path w="4449445" h="0">
                <a:moveTo>
                  <a:pt x="0" y="0"/>
                </a:moveTo>
                <a:lnTo>
                  <a:pt x="4448830" y="0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4263268" y="4390119"/>
            <a:ext cx="3829685" cy="76200"/>
            <a:chOff x="4263268" y="4390119"/>
            <a:chExt cx="3829685" cy="76200"/>
          </a:xfrm>
        </p:grpSpPr>
        <p:sp>
          <p:nvSpPr>
            <p:cNvPr id="28" name="object 28"/>
            <p:cNvSpPr/>
            <p:nvPr/>
          </p:nvSpPr>
          <p:spPr>
            <a:xfrm>
              <a:off x="4263268" y="4428219"/>
              <a:ext cx="1044575" cy="0"/>
            </a:xfrm>
            <a:custGeom>
              <a:avLst/>
              <a:gdLst/>
              <a:ahLst/>
              <a:cxnLst/>
              <a:rect l="l" t="t" r="r" b="b"/>
              <a:pathLst>
                <a:path w="1044575" h="0">
                  <a:moveTo>
                    <a:pt x="0" y="0"/>
                  </a:moveTo>
                  <a:lnTo>
                    <a:pt x="1044183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07451" y="4428219"/>
              <a:ext cx="2785745" cy="0"/>
            </a:xfrm>
            <a:custGeom>
              <a:avLst/>
              <a:gdLst/>
              <a:ahLst/>
              <a:cxnLst/>
              <a:rect l="l" t="t" r="r" b="b"/>
              <a:pathLst>
                <a:path w="2785745" h="0">
                  <a:moveTo>
                    <a:pt x="0" y="0"/>
                  </a:moveTo>
                  <a:lnTo>
                    <a:pt x="2785231" y="0"/>
                  </a:lnTo>
                </a:path>
              </a:pathLst>
            </a:custGeom>
            <a:ln w="761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4252081" y="4647069"/>
            <a:ext cx="3090545" cy="77470"/>
            <a:chOff x="4252081" y="4647069"/>
            <a:chExt cx="3090545" cy="77470"/>
          </a:xfrm>
        </p:grpSpPr>
        <p:sp>
          <p:nvSpPr>
            <p:cNvPr id="31" name="object 31"/>
            <p:cNvSpPr/>
            <p:nvPr/>
          </p:nvSpPr>
          <p:spPr>
            <a:xfrm>
              <a:off x="5296296" y="4685169"/>
              <a:ext cx="1013460" cy="0"/>
            </a:xfrm>
            <a:custGeom>
              <a:avLst/>
              <a:gdLst/>
              <a:ahLst/>
              <a:cxnLst/>
              <a:rect l="l" t="t" r="r" b="b"/>
              <a:pathLst>
                <a:path w="1013460" h="0">
                  <a:moveTo>
                    <a:pt x="0" y="0"/>
                  </a:moveTo>
                  <a:lnTo>
                    <a:pt x="1013185" y="0"/>
                  </a:lnTo>
                </a:path>
              </a:pathLst>
            </a:custGeom>
            <a:ln w="761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52081" y="4685870"/>
              <a:ext cx="1044575" cy="0"/>
            </a:xfrm>
            <a:custGeom>
              <a:avLst/>
              <a:gdLst/>
              <a:ahLst/>
              <a:cxnLst/>
              <a:rect l="l" t="t" r="r" b="b"/>
              <a:pathLst>
                <a:path w="1044575" h="0">
                  <a:moveTo>
                    <a:pt x="0" y="0"/>
                  </a:moveTo>
                  <a:lnTo>
                    <a:pt x="1044214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309481" y="4685169"/>
              <a:ext cx="1033144" cy="0"/>
            </a:xfrm>
            <a:custGeom>
              <a:avLst/>
              <a:gdLst/>
              <a:ahLst/>
              <a:cxnLst/>
              <a:rect l="l" t="t" r="r" b="b"/>
              <a:pathLst>
                <a:path w="1033145" h="0">
                  <a:moveTo>
                    <a:pt x="0" y="0"/>
                  </a:moveTo>
                  <a:lnTo>
                    <a:pt x="1032631" y="0"/>
                  </a:lnTo>
                </a:path>
              </a:pathLst>
            </a:custGeom>
            <a:ln w="761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4285884" y="4853559"/>
            <a:ext cx="2633345" cy="77470"/>
            <a:chOff x="4285884" y="4853559"/>
            <a:chExt cx="2633345" cy="77470"/>
          </a:xfrm>
        </p:grpSpPr>
        <p:sp>
          <p:nvSpPr>
            <p:cNvPr id="35" name="object 35"/>
            <p:cNvSpPr/>
            <p:nvPr/>
          </p:nvSpPr>
          <p:spPr>
            <a:xfrm>
              <a:off x="4285884" y="4891659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 h="0">
                  <a:moveTo>
                    <a:pt x="0" y="0"/>
                  </a:moveTo>
                  <a:lnTo>
                    <a:pt x="281177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567062" y="4891659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 h="0">
                  <a:moveTo>
                    <a:pt x="0" y="0"/>
                  </a:moveTo>
                  <a:lnTo>
                    <a:pt x="285749" y="0"/>
                  </a:lnTo>
                </a:path>
              </a:pathLst>
            </a:custGeom>
            <a:ln w="761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852812" y="4892301"/>
              <a:ext cx="1033144" cy="0"/>
            </a:xfrm>
            <a:custGeom>
              <a:avLst/>
              <a:gdLst/>
              <a:ahLst/>
              <a:cxnLst/>
              <a:rect l="l" t="t" r="r" b="b"/>
              <a:pathLst>
                <a:path w="1033145" h="0">
                  <a:moveTo>
                    <a:pt x="0" y="0"/>
                  </a:moveTo>
                  <a:lnTo>
                    <a:pt x="1032631" y="0"/>
                  </a:lnTo>
                </a:path>
              </a:pathLst>
            </a:custGeom>
            <a:ln w="76199">
              <a:solidFill>
                <a:srgbClr val="00AF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886327" y="4891659"/>
              <a:ext cx="1033144" cy="0"/>
            </a:xfrm>
            <a:custGeom>
              <a:avLst/>
              <a:gdLst/>
              <a:ahLst/>
              <a:cxnLst/>
              <a:rect l="l" t="t" r="r" b="b"/>
              <a:pathLst>
                <a:path w="1033145" h="0">
                  <a:moveTo>
                    <a:pt x="0" y="0"/>
                  </a:moveTo>
                  <a:lnTo>
                    <a:pt x="1032631" y="0"/>
                  </a:lnTo>
                </a:path>
              </a:pathLst>
            </a:custGeom>
            <a:ln w="76199">
              <a:solidFill>
                <a:srgbClr val="6B9E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3708148" y="4030415"/>
            <a:ext cx="410209" cy="965835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570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12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46681" y="1252788"/>
            <a:ext cx="499808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Every</a:t>
            </a:r>
            <a:r>
              <a:rPr dirty="0" sz="14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595959"/>
                </a:solidFill>
                <a:latin typeface="Arial MT"/>
                <a:cs typeface="Arial MT"/>
              </a:rPr>
              <a:t>time</a:t>
            </a:r>
            <a:r>
              <a:rPr dirty="0" sz="14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you</a:t>
            </a:r>
            <a:r>
              <a:rPr dirty="0" sz="14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595959"/>
                </a:solidFill>
                <a:latin typeface="Arial MT"/>
                <a:cs typeface="Arial MT"/>
              </a:rPr>
              <a:t>increase</a:t>
            </a:r>
            <a:r>
              <a:rPr dirty="0" sz="14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4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dirty="0" sz="1400" spc="-1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4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variation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595959"/>
                </a:solidFill>
                <a:latin typeface="Arial MT"/>
                <a:cs typeface="Arial MT"/>
              </a:rPr>
              <a:t>decreases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46681" y="1672650"/>
            <a:ext cx="58026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400" spc="30">
                <a:solidFill>
                  <a:srgbClr val="595959"/>
                </a:solidFill>
                <a:latin typeface="Arial MT"/>
                <a:cs typeface="Arial MT"/>
              </a:rPr>
              <a:t>If</a:t>
            </a:r>
            <a:r>
              <a:rPr dirty="0" sz="1400" spc="-1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595959"/>
                </a:solidFill>
                <a:latin typeface="Arial MT"/>
                <a:cs typeface="Arial MT"/>
              </a:rPr>
              <a:t>no.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595959"/>
                </a:solidFill>
                <a:latin typeface="Arial MT"/>
                <a:cs typeface="Arial MT"/>
              </a:rPr>
              <a:t>clusters</a:t>
            </a:r>
            <a:r>
              <a:rPr dirty="0" sz="1400" spc="-1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595959"/>
                </a:solidFill>
                <a:latin typeface="Arial MT"/>
                <a:cs typeface="Arial MT"/>
              </a:rPr>
              <a:t>no.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dirty="0" sz="1400" spc="-5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595959"/>
                </a:solidFill>
                <a:latin typeface="Arial MT"/>
                <a:cs typeface="Arial MT"/>
              </a:rPr>
              <a:t>points</a:t>
            </a:r>
            <a:r>
              <a:rPr dirty="0" sz="14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then</a:t>
            </a:r>
            <a:r>
              <a:rPr dirty="0" sz="14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4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595959"/>
                </a:solidFill>
                <a:latin typeface="Arial MT"/>
                <a:cs typeface="Arial MT"/>
              </a:rPr>
              <a:t>that</a:t>
            </a:r>
            <a:r>
              <a:rPr dirty="0" sz="1400" spc="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20">
                <a:solidFill>
                  <a:srgbClr val="595959"/>
                </a:solidFill>
                <a:latin typeface="Arial MT"/>
                <a:cs typeface="Arial MT"/>
              </a:rPr>
              <a:t>case</a:t>
            </a:r>
            <a:r>
              <a:rPr dirty="0" sz="1400" spc="-5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4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variation</a:t>
            </a:r>
            <a:r>
              <a:rPr dirty="0" sz="14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dirty="0" sz="14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sp>
          <p:nvSpPr>
            <p:cNvPr id="43" name="object 43"/>
            <p:cNvSpPr/>
            <p:nvPr/>
          </p:nvSpPr>
          <p:spPr>
            <a:xfrm>
              <a:off x="3932559" y="2629530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w="0" h="952500">
                  <a:moveTo>
                    <a:pt x="0" y="0"/>
                  </a:moveTo>
                  <a:lnTo>
                    <a:pt x="0" y="95249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479035" y="3403723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4" h="0">
                  <a:moveTo>
                    <a:pt x="0" y="0"/>
                  </a:moveTo>
                  <a:lnTo>
                    <a:pt x="331988" y="0"/>
                  </a:lnTo>
                </a:path>
              </a:pathLst>
            </a:custGeom>
            <a:ln w="38099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464243"/>
            <a:ext cx="2697480" cy="609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39134" y="751138"/>
            <a:ext cx="7613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1">
                <a:solidFill>
                  <a:srgbClr val="595959"/>
                </a:solidFill>
                <a:latin typeface="Arial"/>
                <a:cs typeface="Arial"/>
              </a:rPr>
              <a:t>Fin</a:t>
            </a: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1800" spc="20" b="1">
                <a:solidFill>
                  <a:srgbClr val="595959"/>
                </a:solidFill>
                <a:latin typeface="Arial"/>
                <a:cs typeface="Arial"/>
              </a:rPr>
              <a:t>ll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5177" y="1440493"/>
              <a:ext cx="3880115" cy="26640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47518" y="240978"/>
            <a:ext cx="3759200" cy="6553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452245" marR="5080" indent="-1440180">
              <a:lnSpc>
                <a:spcPct val="153000"/>
              </a:lnSpc>
              <a:spcBef>
                <a:spcPts val="95"/>
              </a:spcBef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Now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what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if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30" b="1">
                <a:solidFill>
                  <a:srgbClr val="5F4778"/>
                </a:solidFill>
                <a:latin typeface="Arial"/>
                <a:cs typeface="Arial"/>
              </a:rPr>
              <a:t>we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have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our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data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plotted</a:t>
            </a:r>
            <a:r>
              <a:rPr dirty="0" sz="1350" spc="-7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on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the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X </a:t>
            </a:r>
            <a:r>
              <a:rPr dirty="0" sz="1350" spc="-36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and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Y</a:t>
            </a:r>
            <a:r>
              <a:rPr dirty="0" sz="1350" spc="-8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axis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02948" y="1162049"/>
            <a:ext cx="4519295" cy="3454400"/>
            <a:chOff x="4202948" y="1162049"/>
            <a:chExt cx="4519295" cy="3454400"/>
          </a:xfrm>
        </p:grpSpPr>
        <p:sp>
          <p:nvSpPr>
            <p:cNvPr id="6" name="object 6"/>
            <p:cNvSpPr/>
            <p:nvPr/>
          </p:nvSpPr>
          <p:spPr>
            <a:xfrm>
              <a:off x="4202938" y="1162049"/>
              <a:ext cx="4519295" cy="3454400"/>
            </a:xfrm>
            <a:custGeom>
              <a:avLst/>
              <a:gdLst/>
              <a:ahLst/>
              <a:cxnLst/>
              <a:rect l="l" t="t" r="r" b="b"/>
              <a:pathLst>
                <a:path w="4519295" h="3454400">
                  <a:moveTo>
                    <a:pt x="4518787" y="3397173"/>
                  </a:moveTo>
                  <a:lnTo>
                    <a:pt x="4461637" y="3368598"/>
                  </a:lnTo>
                  <a:lnTo>
                    <a:pt x="4404487" y="3340023"/>
                  </a:lnTo>
                  <a:lnTo>
                    <a:pt x="4404487" y="3368598"/>
                  </a:lnTo>
                  <a:lnTo>
                    <a:pt x="85712" y="3368598"/>
                  </a:lnTo>
                  <a:lnTo>
                    <a:pt x="85712" y="114300"/>
                  </a:lnTo>
                  <a:lnTo>
                    <a:pt x="114300" y="114300"/>
                  </a:lnTo>
                  <a:lnTo>
                    <a:pt x="100012" y="85725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28562" y="114300"/>
                  </a:lnTo>
                  <a:lnTo>
                    <a:pt x="28562" y="3397173"/>
                  </a:lnTo>
                  <a:lnTo>
                    <a:pt x="33020" y="3397173"/>
                  </a:lnTo>
                  <a:lnTo>
                    <a:pt x="33020" y="3425748"/>
                  </a:lnTo>
                  <a:lnTo>
                    <a:pt x="4404487" y="3425748"/>
                  </a:lnTo>
                  <a:lnTo>
                    <a:pt x="4404487" y="3454323"/>
                  </a:lnTo>
                  <a:lnTo>
                    <a:pt x="4461637" y="3425748"/>
                  </a:lnTo>
                  <a:lnTo>
                    <a:pt x="4518787" y="33971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5301" y="1777502"/>
              <a:ext cx="228599" cy="228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55301" y="177750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23" y="219613"/>
                  </a:lnTo>
                  <a:lnTo>
                    <a:pt x="33489" y="195110"/>
                  </a:lnTo>
                  <a:lnTo>
                    <a:pt x="8986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9655" y="1380987"/>
              <a:ext cx="228599" cy="2285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39655" y="13809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517" y="1823344"/>
              <a:ext cx="228599" cy="2285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517" y="18233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1"/>
                  </a:lnTo>
                  <a:lnTo>
                    <a:pt x="8982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5649" y="1190762"/>
              <a:ext cx="228599" cy="2285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05649" y="1190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1827" y="1495287"/>
              <a:ext cx="228599" cy="2285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91827" y="14952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1"/>
                  </a:lnTo>
                  <a:lnTo>
                    <a:pt x="8982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243" y="1723887"/>
              <a:ext cx="228599" cy="2285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39243" y="17238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7049" y="2051944"/>
              <a:ext cx="228599" cy="2285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77049" y="20519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0"/>
                  </a:moveTo>
                  <a:lnTo>
                    <a:pt x="8982" y="69806"/>
                  </a:lnTo>
                  <a:lnTo>
                    <a:pt x="33478" y="33477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7"/>
                  </a:lnTo>
                  <a:lnTo>
                    <a:pt x="219617" y="69806"/>
                  </a:lnTo>
                  <a:lnTo>
                    <a:pt x="228599" y="114290"/>
                  </a:lnTo>
                  <a:lnTo>
                    <a:pt x="219617" y="158781"/>
                  </a:lnTo>
                  <a:lnTo>
                    <a:pt x="195121" y="195113"/>
                  </a:lnTo>
                  <a:lnTo>
                    <a:pt x="158789" y="219608"/>
                  </a:lnTo>
                  <a:lnTo>
                    <a:pt x="114299" y="228590"/>
                  </a:lnTo>
                  <a:lnTo>
                    <a:pt x="69810" y="219608"/>
                  </a:lnTo>
                  <a:lnTo>
                    <a:pt x="33478" y="195113"/>
                  </a:lnTo>
                  <a:lnTo>
                    <a:pt x="8982" y="158781"/>
                  </a:lnTo>
                  <a:lnTo>
                    <a:pt x="0" y="11429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9267" y="1628150"/>
              <a:ext cx="228599" cy="2285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739267" y="16281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841" y="8982"/>
                  </a:lnTo>
                  <a:lnTo>
                    <a:pt x="195167" y="33478"/>
                  </a:lnTo>
                  <a:lnTo>
                    <a:pt x="219634" y="69810"/>
                  </a:lnTo>
                  <a:lnTo>
                    <a:pt x="228599" y="114299"/>
                  </a:lnTo>
                  <a:lnTo>
                    <a:pt x="219634" y="158776"/>
                  </a:lnTo>
                  <a:lnTo>
                    <a:pt x="195167" y="195110"/>
                  </a:lnTo>
                  <a:lnTo>
                    <a:pt x="158841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4025" y="2217289"/>
              <a:ext cx="228599" cy="2285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494025" y="221728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91"/>
                  </a:lnTo>
                  <a:lnTo>
                    <a:pt x="195121" y="195122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2"/>
                  </a:lnTo>
                  <a:lnTo>
                    <a:pt x="8982" y="158791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2649" y="3388233"/>
              <a:ext cx="228599" cy="2285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962649" y="338823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85"/>
                  </a:lnTo>
                  <a:lnTo>
                    <a:pt x="195121" y="195118"/>
                  </a:lnTo>
                  <a:lnTo>
                    <a:pt x="158789" y="219616"/>
                  </a:lnTo>
                  <a:lnTo>
                    <a:pt x="114299" y="228599"/>
                  </a:lnTo>
                  <a:lnTo>
                    <a:pt x="69810" y="219616"/>
                  </a:lnTo>
                  <a:lnTo>
                    <a:pt x="33478" y="195118"/>
                  </a:lnTo>
                  <a:lnTo>
                    <a:pt x="8982" y="158785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7013" y="3805047"/>
              <a:ext cx="228599" cy="2285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27013" y="380504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51"/>
                  </a:moveTo>
                  <a:lnTo>
                    <a:pt x="8982" y="69793"/>
                  </a:lnTo>
                  <a:lnTo>
                    <a:pt x="33478" y="33475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841" y="8983"/>
                  </a:lnTo>
                  <a:lnTo>
                    <a:pt x="195167" y="33475"/>
                  </a:lnTo>
                  <a:lnTo>
                    <a:pt x="219634" y="69793"/>
                  </a:lnTo>
                  <a:lnTo>
                    <a:pt x="228599" y="114251"/>
                  </a:lnTo>
                  <a:lnTo>
                    <a:pt x="219634" y="158742"/>
                  </a:lnTo>
                  <a:lnTo>
                    <a:pt x="195167" y="195073"/>
                  </a:lnTo>
                  <a:lnTo>
                    <a:pt x="158841" y="219569"/>
                  </a:lnTo>
                  <a:lnTo>
                    <a:pt x="114299" y="228551"/>
                  </a:lnTo>
                  <a:lnTo>
                    <a:pt x="69810" y="219569"/>
                  </a:lnTo>
                  <a:lnTo>
                    <a:pt x="33478" y="195073"/>
                  </a:lnTo>
                  <a:lnTo>
                    <a:pt x="8982" y="158742"/>
                  </a:lnTo>
                  <a:lnTo>
                    <a:pt x="0" y="114251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5729" y="3323082"/>
              <a:ext cx="228599" cy="2285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435729" y="332308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85"/>
                  </a:lnTo>
                  <a:lnTo>
                    <a:pt x="195121" y="195118"/>
                  </a:lnTo>
                  <a:lnTo>
                    <a:pt x="158789" y="219616"/>
                  </a:lnTo>
                  <a:lnTo>
                    <a:pt x="114299" y="228599"/>
                  </a:lnTo>
                  <a:lnTo>
                    <a:pt x="69810" y="219616"/>
                  </a:lnTo>
                  <a:lnTo>
                    <a:pt x="33478" y="195118"/>
                  </a:lnTo>
                  <a:lnTo>
                    <a:pt x="8982" y="158785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0715" y="3805047"/>
              <a:ext cx="228599" cy="22855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70715" y="380504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51"/>
                  </a:moveTo>
                  <a:lnTo>
                    <a:pt x="8965" y="69793"/>
                  </a:lnTo>
                  <a:lnTo>
                    <a:pt x="33432" y="33475"/>
                  </a:lnTo>
                  <a:lnTo>
                    <a:pt x="69758" y="8983"/>
                  </a:lnTo>
                  <a:lnTo>
                    <a:pt x="114299" y="0"/>
                  </a:lnTo>
                  <a:lnTo>
                    <a:pt x="158776" y="8983"/>
                  </a:lnTo>
                  <a:lnTo>
                    <a:pt x="195110" y="33475"/>
                  </a:lnTo>
                  <a:lnTo>
                    <a:pt x="219613" y="69793"/>
                  </a:lnTo>
                  <a:lnTo>
                    <a:pt x="228599" y="114251"/>
                  </a:lnTo>
                  <a:lnTo>
                    <a:pt x="219613" y="158742"/>
                  </a:lnTo>
                  <a:lnTo>
                    <a:pt x="195110" y="195073"/>
                  </a:lnTo>
                  <a:lnTo>
                    <a:pt x="158776" y="219569"/>
                  </a:lnTo>
                  <a:lnTo>
                    <a:pt x="114299" y="228551"/>
                  </a:lnTo>
                  <a:lnTo>
                    <a:pt x="69758" y="219569"/>
                  </a:lnTo>
                  <a:lnTo>
                    <a:pt x="33432" y="195073"/>
                  </a:lnTo>
                  <a:lnTo>
                    <a:pt x="8965" y="158742"/>
                  </a:lnTo>
                  <a:lnTo>
                    <a:pt x="0" y="114251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1563" y="3586734"/>
              <a:ext cx="228599" cy="2285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751563" y="35867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4"/>
                  </a:lnTo>
                  <a:lnTo>
                    <a:pt x="33489" y="33481"/>
                  </a:lnTo>
                  <a:lnTo>
                    <a:pt x="69823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85"/>
                  </a:lnTo>
                  <a:lnTo>
                    <a:pt x="195121" y="195118"/>
                  </a:lnTo>
                  <a:lnTo>
                    <a:pt x="158789" y="219616"/>
                  </a:lnTo>
                  <a:lnTo>
                    <a:pt x="114299" y="228599"/>
                  </a:lnTo>
                  <a:lnTo>
                    <a:pt x="69823" y="219616"/>
                  </a:lnTo>
                  <a:lnTo>
                    <a:pt x="33489" y="195118"/>
                  </a:lnTo>
                  <a:lnTo>
                    <a:pt x="8986" y="158785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9903" y="1208654"/>
              <a:ext cx="228599" cy="22859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588387" y="2350704"/>
            <a:ext cx="569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solidFill>
                  <a:srgbClr val="595959"/>
                </a:solidFill>
                <a:latin typeface="Arial"/>
                <a:cs typeface="Arial"/>
              </a:rPr>
              <a:t>Y-A</a:t>
            </a:r>
            <a:r>
              <a:rPr dirty="0" sz="1350" spc="75" b="1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dirty="0" sz="135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6029329" y="4707329"/>
            <a:ext cx="56959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350" spc="-5" b="1">
                <a:solidFill>
                  <a:srgbClr val="595959"/>
                </a:solidFill>
                <a:latin typeface="Arial"/>
                <a:cs typeface="Arial"/>
              </a:rPr>
              <a:t>X-A</a:t>
            </a:r>
            <a:r>
              <a:rPr dirty="0" sz="1350" spc="75" b="1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dirty="0" sz="135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1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52699" y="349563"/>
            <a:ext cx="31407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Similarly,</a:t>
            </a:r>
            <a:r>
              <a:rPr dirty="0" sz="1350" spc="-16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pick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initial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 3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random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points..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02948" y="1162049"/>
            <a:ext cx="4507865" cy="3454400"/>
            <a:chOff x="4202948" y="1162049"/>
            <a:chExt cx="4507865" cy="3454400"/>
          </a:xfrm>
        </p:grpSpPr>
        <p:sp>
          <p:nvSpPr>
            <p:cNvPr id="7" name="object 7"/>
            <p:cNvSpPr/>
            <p:nvPr/>
          </p:nvSpPr>
          <p:spPr>
            <a:xfrm>
              <a:off x="4202938" y="1162049"/>
              <a:ext cx="4507865" cy="3454400"/>
            </a:xfrm>
            <a:custGeom>
              <a:avLst/>
              <a:gdLst/>
              <a:ahLst/>
              <a:cxnLst/>
              <a:rect l="l" t="t" r="r" b="b"/>
              <a:pathLst>
                <a:path w="4507865" h="3454400">
                  <a:moveTo>
                    <a:pt x="4507598" y="3397173"/>
                  </a:moveTo>
                  <a:lnTo>
                    <a:pt x="4450448" y="3368598"/>
                  </a:lnTo>
                  <a:lnTo>
                    <a:pt x="4393298" y="3340023"/>
                  </a:lnTo>
                  <a:lnTo>
                    <a:pt x="4393298" y="3368598"/>
                  </a:lnTo>
                  <a:lnTo>
                    <a:pt x="85712" y="3368598"/>
                  </a:lnTo>
                  <a:lnTo>
                    <a:pt x="85712" y="114300"/>
                  </a:lnTo>
                  <a:lnTo>
                    <a:pt x="114300" y="114300"/>
                  </a:lnTo>
                  <a:lnTo>
                    <a:pt x="100012" y="85725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28562" y="114300"/>
                  </a:lnTo>
                  <a:lnTo>
                    <a:pt x="28562" y="3368598"/>
                  </a:lnTo>
                  <a:lnTo>
                    <a:pt x="21983" y="3368598"/>
                  </a:lnTo>
                  <a:lnTo>
                    <a:pt x="21983" y="3425748"/>
                  </a:lnTo>
                  <a:lnTo>
                    <a:pt x="4393298" y="3425748"/>
                  </a:lnTo>
                  <a:lnTo>
                    <a:pt x="4393298" y="3454323"/>
                  </a:lnTo>
                  <a:lnTo>
                    <a:pt x="4450448" y="3425748"/>
                  </a:lnTo>
                  <a:lnTo>
                    <a:pt x="4507598" y="33971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9903" y="1208654"/>
              <a:ext cx="228599" cy="228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5301" y="1777502"/>
              <a:ext cx="228599" cy="2285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55301" y="177750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23" y="219613"/>
                  </a:lnTo>
                  <a:lnTo>
                    <a:pt x="33489" y="195110"/>
                  </a:lnTo>
                  <a:lnTo>
                    <a:pt x="8986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9655" y="1380987"/>
              <a:ext cx="228599" cy="2285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39655" y="13809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517" y="1823344"/>
              <a:ext cx="228599" cy="2285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34517" y="18233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1"/>
                  </a:lnTo>
                  <a:lnTo>
                    <a:pt x="8982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5649" y="1190762"/>
              <a:ext cx="228599" cy="2285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05649" y="1190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1827" y="1495287"/>
              <a:ext cx="228599" cy="2285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91827" y="14952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1"/>
                  </a:lnTo>
                  <a:lnTo>
                    <a:pt x="8982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243" y="1723887"/>
              <a:ext cx="228599" cy="2285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39243" y="17238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7049" y="2051944"/>
              <a:ext cx="228599" cy="22859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77049" y="20519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0"/>
                  </a:moveTo>
                  <a:lnTo>
                    <a:pt x="8982" y="69806"/>
                  </a:lnTo>
                  <a:lnTo>
                    <a:pt x="33478" y="33477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7"/>
                  </a:lnTo>
                  <a:lnTo>
                    <a:pt x="219617" y="69806"/>
                  </a:lnTo>
                  <a:lnTo>
                    <a:pt x="228599" y="114290"/>
                  </a:lnTo>
                  <a:lnTo>
                    <a:pt x="219617" y="158781"/>
                  </a:lnTo>
                  <a:lnTo>
                    <a:pt x="195121" y="195113"/>
                  </a:lnTo>
                  <a:lnTo>
                    <a:pt x="158789" y="219608"/>
                  </a:lnTo>
                  <a:lnTo>
                    <a:pt x="114299" y="228590"/>
                  </a:lnTo>
                  <a:lnTo>
                    <a:pt x="69810" y="219608"/>
                  </a:lnTo>
                  <a:lnTo>
                    <a:pt x="33478" y="195113"/>
                  </a:lnTo>
                  <a:lnTo>
                    <a:pt x="8982" y="158781"/>
                  </a:lnTo>
                  <a:lnTo>
                    <a:pt x="0" y="11429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9267" y="1628150"/>
              <a:ext cx="228599" cy="2285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739267" y="16281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841" y="8982"/>
                  </a:lnTo>
                  <a:lnTo>
                    <a:pt x="195167" y="33478"/>
                  </a:lnTo>
                  <a:lnTo>
                    <a:pt x="219634" y="69810"/>
                  </a:lnTo>
                  <a:lnTo>
                    <a:pt x="228599" y="114299"/>
                  </a:lnTo>
                  <a:lnTo>
                    <a:pt x="219634" y="158776"/>
                  </a:lnTo>
                  <a:lnTo>
                    <a:pt x="195167" y="195110"/>
                  </a:lnTo>
                  <a:lnTo>
                    <a:pt x="158841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4025" y="2217289"/>
              <a:ext cx="228599" cy="2285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94025" y="221728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91"/>
                  </a:lnTo>
                  <a:lnTo>
                    <a:pt x="195121" y="195122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2"/>
                  </a:lnTo>
                  <a:lnTo>
                    <a:pt x="8982" y="158791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2649" y="3388233"/>
              <a:ext cx="228599" cy="2285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7013" y="3805047"/>
              <a:ext cx="228599" cy="22855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827013" y="380504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51"/>
                  </a:moveTo>
                  <a:lnTo>
                    <a:pt x="8982" y="69793"/>
                  </a:lnTo>
                  <a:lnTo>
                    <a:pt x="33478" y="33475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841" y="8983"/>
                  </a:lnTo>
                  <a:lnTo>
                    <a:pt x="195167" y="33475"/>
                  </a:lnTo>
                  <a:lnTo>
                    <a:pt x="219634" y="69793"/>
                  </a:lnTo>
                  <a:lnTo>
                    <a:pt x="228599" y="114251"/>
                  </a:lnTo>
                  <a:lnTo>
                    <a:pt x="219634" y="158742"/>
                  </a:lnTo>
                  <a:lnTo>
                    <a:pt x="195167" y="195073"/>
                  </a:lnTo>
                  <a:lnTo>
                    <a:pt x="158841" y="219569"/>
                  </a:lnTo>
                  <a:lnTo>
                    <a:pt x="114299" y="228551"/>
                  </a:lnTo>
                  <a:lnTo>
                    <a:pt x="69810" y="219569"/>
                  </a:lnTo>
                  <a:lnTo>
                    <a:pt x="33478" y="195073"/>
                  </a:lnTo>
                  <a:lnTo>
                    <a:pt x="8982" y="158742"/>
                  </a:lnTo>
                  <a:lnTo>
                    <a:pt x="0" y="114251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5729" y="3323082"/>
              <a:ext cx="228599" cy="2285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35729" y="332308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85"/>
                  </a:lnTo>
                  <a:lnTo>
                    <a:pt x="195121" y="195118"/>
                  </a:lnTo>
                  <a:lnTo>
                    <a:pt x="158789" y="219616"/>
                  </a:lnTo>
                  <a:lnTo>
                    <a:pt x="114299" y="228599"/>
                  </a:lnTo>
                  <a:lnTo>
                    <a:pt x="69810" y="219616"/>
                  </a:lnTo>
                  <a:lnTo>
                    <a:pt x="33478" y="195118"/>
                  </a:lnTo>
                  <a:lnTo>
                    <a:pt x="8982" y="158785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0715" y="3805047"/>
              <a:ext cx="228599" cy="22855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1563" y="3586734"/>
              <a:ext cx="228599" cy="2285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588387" y="2350704"/>
            <a:ext cx="569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solidFill>
                  <a:srgbClr val="595959"/>
                </a:solidFill>
                <a:latin typeface="Arial"/>
                <a:cs typeface="Arial"/>
              </a:rPr>
              <a:t>Y-A</a:t>
            </a:r>
            <a:r>
              <a:rPr dirty="0" sz="1350" spc="75" b="1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dirty="0" sz="135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029329" y="4707329"/>
            <a:ext cx="56959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350" spc="-5" b="1">
                <a:solidFill>
                  <a:srgbClr val="595959"/>
                </a:solidFill>
                <a:latin typeface="Arial"/>
                <a:cs typeface="Arial"/>
              </a:rPr>
              <a:t>X-A</a:t>
            </a:r>
            <a:r>
              <a:rPr dirty="0" sz="1350" spc="75" b="1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dirty="0" sz="135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1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04643" y="240978"/>
            <a:ext cx="4036060" cy="6553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3535">
              <a:lnSpc>
                <a:spcPct val="153000"/>
              </a:lnSpc>
              <a:spcBef>
                <a:spcPts val="95"/>
              </a:spcBef>
            </a:pP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We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will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be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using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the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Euclidean</a:t>
            </a:r>
            <a:r>
              <a:rPr dirty="0" sz="1350" spc="-8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distance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(in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2D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its </a:t>
            </a:r>
            <a:r>
              <a:rPr dirty="0" sz="1350" spc="-36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sa</a:t>
            </a:r>
            <a:r>
              <a:rPr dirty="0" sz="1350" spc="65" b="1">
                <a:solidFill>
                  <a:srgbClr val="5F4778"/>
                </a:solidFill>
                <a:latin typeface="Arial"/>
                <a:cs typeface="Arial"/>
              </a:rPr>
              <a:t>m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-4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s</a:t>
            </a:r>
            <a:r>
              <a:rPr dirty="0" sz="1350" spc="3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that</a:t>
            </a:r>
            <a:r>
              <a:rPr dirty="0" sz="1350" spc="3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of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a</a:t>
            </a:r>
            <a:r>
              <a:rPr dirty="0" sz="1350" spc="3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P</a:t>
            </a:r>
            <a:r>
              <a:rPr dirty="0" sz="1350" spc="65" b="1">
                <a:solidFill>
                  <a:srgbClr val="5F4778"/>
                </a:solidFill>
                <a:latin typeface="Arial"/>
                <a:cs typeface="Arial"/>
              </a:rPr>
              <a:t>y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tha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g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or</a:t>
            </a:r>
            <a:r>
              <a:rPr dirty="0" sz="1350" spc="65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-12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</a:t>
            </a:r>
            <a:r>
              <a:rPr dirty="0" sz="1350" spc="65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or</a:t>
            </a:r>
            <a:r>
              <a:rPr dirty="0" sz="1350" spc="65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m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02948" y="1162049"/>
            <a:ext cx="4507865" cy="3454400"/>
            <a:chOff x="4202948" y="1162049"/>
            <a:chExt cx="4507865" cy="3454400"/>
          </a:xfrm>
        </p:grpSpPr>
        <p:sp>
          <p:nvSpPr>
            <p:cNvPr id="6" name="object 6"/>
            <p:cNvSpPr/>
            <p:nvPr/>
          </p:nvSpPr>
          <p:spPr>
            <a:xfrm>
              <a:off x="4202938" y="1162049"/>
              <a:ext cx="4507865" cy="3454400"/>
            </a:xfrm>
            <a:custGeom>
              <a:avLst/>
              <a:gdLst/>
              <a:ahLst/>
              <a:cxnLst/>
              <a:rect l="l" t="t" r="r" b="b"/>
              <a:pathLst>
                <a:path w="4507865" h="3454400">
                  <a:moveTo>
                    <a:pt x="4507598" y="3397173"/>
                  </a:moveTo>
                  <a:lnTo>
                    <a:pt x="4450448" y="3368598"/>
                  </a:lnTo>
                  <a:lnTo>
                    <a:pt x="4393298" y="3340023"/>
                  </a:lnTo>
                  <a:lnTo>
                    <a:pt x="4393298" y="3368598"/>
                  </a:lnTo>
                  <a:lnTo>
                    <a:pt x="85712" y="3368598"/>
                  </a:lnTo>
                  <a:lnTo>
                    <a:pt x="85712" y="114300"/>
                  </a:lnTo>
                  <a:lnTo>
                    <a:pt x="114300" y="114300"/>
                  </a:lnTo>
                  <a:lnTo>
                    <a:pt x="100012" y="85725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28562" y="114300"/>
                  </a:lnTo>
                  <a:lnTo>
                    <a:pt x="28562" y="3368598"/>
                  </a:lnTo>
                  <a:lnTo>
                    <a:pt x="21983" y="3368598"/>
                  </a:lnTo>
                  <a:lnTo>
                    <a:pt x="21983" y="3425748"/>
                  </a:lnTo>
                  <a:lnTo>
                    <a:pt x="4393298" y="3425748"/>
                  </a:lnTo>
                  <a:lnTo>
                    <a:pt x="4393298" y="3454323"/>
                  </a:lnTo>
                  <a:lnTo>
                    <a:pt x="4450448" y="3425748"/>
                  </a:lnTo>
                  <a:lnTo>
                    <a:pt x="4507598" y="33971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9903" y="1208654"/>
              <a:ext cx="228599" cy="228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5301" y="1777502"/>
              <a:ext cx="228599" cy="2285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55301" y="177750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23" y="219613"/>
                  </a:lnTo>
                  <a:lnTo>
                    <a:pt x="33489" y="195110"/>
                  </a:lnTo>
                  <a:lnTo>
                    <a:pt x="8986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9655" y="1380987"/>
              <a:ext cx="228599" cy="2285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39655" y="13809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517" y="1823344"/>
              <a:ext cx="228599" cy="2285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4517" y="18233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1"/>
                  </a:lnTo>
                  <a:lnTo>
                    <a:pt x="8982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5649" y="1190762"/>
              <a:ext cx="228599" cy="2285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05649" y="1190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1827" y="1495287"/>
              <a:ext cx="228599" cy="2285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91827" y="14952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1"/>
                  </a:lnTo>
                  <a:lnTo>
                    <a:pt x="8982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243" y="1723887"/>
              <a:ext cx="228599" cy="2285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239243" y="17238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7049" y="2051944"/>
              <a:ext cx="228599" cy="22859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77049" y="20519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0"/>
                  </a:moveTo>
                  <a:lnTo>
                    <a:pt x="8982" y="69806"/>
                  </a:lnTo>
                  <a:lnTo>
                    <a:pt x="33478" y="33477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7"/>
                  </a:lnTo>
                  <a:lnTo>
                    <a:pt x="219617" y="69806"/>
                  </a:lnTo>
                  <a:lnTo>
                    <a:pt x="228599" y="114290"/>
                  </a:lnTo>
                  <a:lnTo>
                    <a:pt x="219617" y="158781"/>
                  </a:lnTo>
                  <a:lnTo>
                    <a:pt x="195121" y="195113"/>
                  </a:lnTo>
                  <a:lnTo>
                    <a:pt x="158789" y="219608"/>
                  </a:lnTo>
                  <a:lnTo>
                    <a:pt x="114299" y="228590"/>
                  </a:lnTo>
                  <a:lnTo>
                    <a:pt x="69810" y="219608"/>
                  </a:lnTo>
                  <a:lnTo>
                    <a:pt x="33478" y="195113"/>
                  </a:lnTo>
                  <a:lnTo>
                    <a:pt x="8982" y="158781"/>
                  </a:lnTo>
                  <a:lnTo>
                    <a:pt x="0" y="11429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9267" y="1628150"/>
              <a:ext cx="228599" cy="2285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9267" y="16281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841" y="8982"/>
                  </a:lnTo>
                  <a:lnTo>
                    <a:pt x="195167" y="33478"/>
                  </a:lnTo>
                  <a:lnTo>
                    <a:pt x="219634" y="69810"/>
                  </a:lnTo>
                  <a:lnTo>
                    <a:pt x="228599" y="114299"/>
                  </a:lnTo>
                  <a:lnTo>
                    <a:pt x="219634" y="158776"/>
                  </a:lnTo>
                  <a:lnTo>
                    <a:pt x="195167" y="195110"/>
                  </a:lnTo>
                  <a:lnTo>
                    <a:pt x="158841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4025" y="2217289"/>
              <a:ext cx="228599" cy="2285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494025" y="221728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91"/>
                  </a:lnTo>
                  <a:lnTo>
                    <a:pt x="195121" y="195122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2"/>
                  </a:lnTo>
                  <a:lnTo>
                    <a:pt x="8982" y="158791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2649" y="3388233"/>
              <a:ext cx="228599" cy="2285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7013" y="3805047"/>
              <a:ext cx="228599" cy="2285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27013" y="380504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51"/>
                  </a:moveTo>
                  <a:lnTo>
                    <a:pt x="8982" y="69793"/>
                  </a:lnTo>
                  <a:lnTo>
                    <a:pt x="33478" y="33475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841" y="8983"/>
                  </a:lnTo>
                  <a:lnTo>
                    <a:pt x="195167" y="33475"/>
                  </a:lnTo>
                  <a:lnTo>
                    <a:pt x="219634" y="69793"/>
                  </a:lnTo>
                  <a:lnTo>
                    <a:pt x="228599" y="114251"/>
                  </a:lnTo>
                  <a:lnTo>
                    <a:pt x="219634" y="158742"/>
                  </a:lnTo>
                  <a:lnTo>
                    <a:pt x="195167" y="195073"/>
                  </a:lnTo>
                  <a:lnTo>
                    <a:pt x="158841" y="219569"/>
                  </a:lnTo>
                  <a:lnTo>
                    <a:pt x="114299" y="228551"/>
                  </a:lnTo>
                  <a:lnTo>
                    <a:pt x="69810" y="219569"/>
                  </a:lnTo>
                  <a:lnTo>
                    <a:pt x="33478" y="195073"/>
                  </a:lnTo>
                  <a:lnTo>
                    <a:pt x="8982" y="158742"/>
                  </a:lnTo>
                  <a:lnTo>
                    <a:pt x="0" y="114251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5729" y="3323082"/>
              <a:ext cx="228599" cy="2285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435729" y="332308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85"/>
                  </a:lnTo>
                  <a:lnTo>
                    <a:pt x="195121" y="195118"/>
                  </a:lnTo>
                  <a:lnTo>
                    <a:pt x="158789" y="219616"/>
                  </a:lnTo>
                  <a:lnTo>
                    <a:pt x="114299" y="228599"/>
                  </a:lnTo>
                  <a:lnTo>
                    <a:pt x="69810" y="219616"/>
                  </a:lnTo>
                  <a:lnTo>
                    <a:pt x="33478" y="195118"/>
                  </a:lnTo>
                  <a:lnTo>
                    <a:pt x="8982" y="158785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0715" y="3805047"/>
              <a:ext cx="228599" cy="2285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1563" y="3586734"/>
              <a:ext cx="228599" cy="2285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995915" y="1403726"/>
              <a:ext cx="372110" cy="549275"/>
            </a:xfrm>
            <a:custGeom>
              <a:avLst/>
              <a:gdLst/>
              <a:ahLst/>
              <a:cxnLst/>
              <a:rect l="l" t="t" r="r" b="b"/>
              <a:pathLst>
                <a:path w="372110" h="549275">
                  <a:moveTo>
                    <a:pt x="14234" y="25024"/>
                  </a:moveTo>
                  <a:lnTo>
                    <a:pt x="14234" y="548761"/>
                  </a:lnTo>
                </a:path>
                <a:path w="372110" h="549275">
                  <a:moveTo>
                    <a:pt x="324246" y="548761"/>
                  </a:moveTo>
                  <a:lnTo>
                    <a:pt x="0" y="548761"/>
                  </a:lnTo>
                </a:path>
                <a:path w="372110" h="549275">
                  <a:moveTo>
                    <a:pt x="99212" y="0"/>
                  </a:moveTo>
                  <a:lnTo>
                    <a:pt x="372008" y="45314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588375" y="2350700"/>
            <a:ext cx="569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Arial"/>
                <a:cs typeface="Arial"/>
              </a:rPr>
              <a:t>Y-A</a:t>
            </a:r>
            <a:r>
              <a:rPr dirty="0" sz="1350" spc="75" b="1">
                <a:latin typeface="Arial"/>
                <a:cs typeface="Arial"/>
              </a:rPr>
              <a:t>x</a:t>
            </a:r>
            <a:r>
              <a:rPr dirty="0" sz="1350" b="1"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01619" y="1540570"/>
            <a:ext cx="81280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950" spc="50">
                <a:latin typeface="Cambria Math"/>
                <a:cs typeface="Cambria Math"/>
              </a:rPr>
              <a:t>ℎ</a:t>
            </a:r>
            <a:r>
              <a:rPr dirty="0" baseline="34188" sz="975" spc="75">
                <a:latin typeface="Cambria Math"/>
                <a:cs typeface="Cambria Math"/>
              </a:rPr>
              <a:t>2</a:t>
            </a:r>
            <a:r>
              <a:rPr dirty="0" baseline="34188" sz="975" spc="179">
                <a:latin typeface="Cambria Math"/>
                <a:cs typeface="Cambria Math"/>
              </a:rPr>
              <a:t> </a:t>
            </a:r>
            <a:r>
              <a:rPr dirty="0" sz="950" spc="20">
                <a:latin typeface="Cambria Math"/>
                <a:cs typeface="Cambria Math"/>
              </a:rPr>
              <a:t>=</a:t>
            </a:r>
            <a:r>
              <a:rPr dirty="0" sz="950" spc="90">
                <a:latin typeface="Cambria Math"/>
                <a:cs typeface="Cambria Math"/>
              </a:rPr>
              <a:t> </a:t>
            </a:r>
            <a:r>
              <a:rPr dirty="0" sz="950" spc="45">
                <a:latin typeface="Cambria Math"/>
                <a:cs typeface="Cambria Math"/>
              </a:rPr>
              <a:t>𝑝</a:t>
            </a:r>
            <a:r>
              <a:rPr dirty="0" baseline="34188" sz="975" spc="67">
                <a:latin typeface="Cambria Math"/>
                <a:cs typeface="Cambria Math"/>
              </a:rPr>
              <a:t>2</a:t>
            </a:r>
            <a:r>
              <a:rPr dirty="0" baseline="34188" sz="975" spc="187">
                <a:latin typeface="Cambria Math"/>
                <a:cs typeface="Cambria Math"/>
              </a:rPr>
              <a:t> </a:t>
            </a:r>
            <a:r>
              <a:rPr dirty="0" sz="950" spc="20">
                <a:latin typeface="Cambria Math"/>
                <a:cs typeface="Cambria Math"/>
              </a:rPr>
              <a:t>+ </a:t>
            </a:r>
            <a:r>
              <a:rPr dirty="0" sz="950" spc="55">
                <a:latin typeface="Cambria Math"/>
                <a:cs typeface="Cambria Math"/>
              </a:rPr>
              <a:t>𝑏</a:t>
            </a:r>
            <a:r>
              <a:rPr dirty="0" baseline="34188" sz="975" spc="82">
                <a:latin typeface="Cambria Math"/>
                <a:cs typeface="Cambria Math"/>
              </a:rPr>
              <a:t>2</a:t>
            </a:r>
            <a:endParaRPr baseline="34188" sz="975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96870" y="1604578"/>
            <a:ext cx="946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5">
                <a:latin typeface="Arial MT"/>
                <a:cs typeface="Arial MT"/>
              </a:rPr>
              <a:t>p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33721" y="1965583"/>
            <a:ext cx="946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0">
                <a:latin typeface="Arial MT"/>
                <a:cs typeface="Arial MT"/>
              </a:rPr>
              <a:t>b</a:t>
            </a:r>
            <a:endParaRPr sz="950">
              <a:latin typeface="Arial MT"/>
              <a:cs typeface="Arial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029329" y="4707329"/>
            <a:ext cx="56959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350" spc="-5" b="1">
                <a:solidFill>
                  <a:srgbClr val="595959"/>
                </a:solidFill>
                <a:latin typeface="Arial"/>
                <a:cs typeface="Arial"/>
              </a:rPr>
              <a:t>X-A</a:t>
            </a:r>
            <a:r>
              <a:rPr dirty="0" sz="1350" spc="75" b="1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dirty="0" sz="135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69748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202948" y="1162049"/>
            <a:ext cx="4507865" cy="3454400"/>
            <a:chOff x="4202948" y="1162049"/>
            <a:chExt cx="4507865" cy="3454400"/>
          </a:xfrm>
        </p:grpSpPr>
        <p:sp>
          <p:nvSpPr>
            <p:cNvPr id="6" name="object 6"/>
            <p:cNvSpPr/>
            <p:nvPr/>
          </p:nvSpPr>
          <p:spPr>
            <a:xfrm>
              <a:off x="4202938" y="1162049"/>
              <a:ext cx="4507865" cy="3454400"/>
            </a:xfrm>
            <a:custGeom>
              <a:avLst/>
              <a:gdLst/>
              <a:ahLst/>
              <a:cxnLst/>
              <a:rect l="l" t="t" r="r" b="b"/>
              <a:pathLst>
                <a:path w="4507865" h="3454400">
                  <a:moveTo>
                    <a:pt x="4507598" y="3397173"/>
                  </a:moveTo>
                  <a:lnTo>
                    <a:pt x="4450448" y="3368598"/>
                  </a:lnTo>
                  <a:lnTo>
                    <a:pt x="4393298" y="3340023"/>
                  </a:lnTo>
                  <a:lnTo>
                    <a:pt x="4393298" y="3368598"/>
                  </a:lnTo>
                  <a:lnTo>
                    <a:pt x="85712" y="3368598"/>
                  </a:lnTo>
                  <a:lnTo>
                    <a:pt x="85712" y="114300"/>
                  </a:lnTo>
                  <a:lnTo>
                    <a:pt x="114300" y="114300"/>
                  </a:lnTo>
                  <a:lnTo>
                    <a:pt x="100012" y="85725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28562" y="114300"/>
                  </a:lnTo>
                  <a:lnTo>
                    <a:pt x="28562" y="3368598"/>
                  </a:lnTo>
                  <a:lnTo>
                    <a:pt x="21983" y="3368598"/>
                  </a:lnTo>
                  <a:lnTo>
                    <a:pt x="21983" y="3425748"/>
                  </a:lnTo>
                  <a:lnTo>
                    <a:pt x="4393298" y="3425748"/>
                  </a:lnTo>
                  <a:lnTo>
                    <a:pt x="4393298" y="3454323"/>
                  </a:lnTo>
                  <a:lnTo>
                    <a:pt x="4450448" y="3425748"/>
                  </a:lnTo>
                  <a:lnTo>
                    <a:pt x="4507598" y="33971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5301" y="1777502"/>
              <a:ext cx="228599" cy="228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9903" y="1208654"/>
              <a:ext cx="228599" cy="2285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55301" y="177750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23" y="219613"/>
                  </a:lnTo>
                  <a:lnTo>
                    <a:pt x="33489" y="195110"/>
                  </a:lnTo>
                  <a:lnTo>
                    <a:pt x="8986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9655" y="1380987"/>
              <a:ext cx="228599" cy="2285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39655" y="13809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517" y="1823344"/>
              <a:ext cx="228599" cy="2285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5649" y="1190762"/>
              <a:ext cx="228599" cy="2285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05649" y="1190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1827" y="1495287"/>
              <a:ext cx="228599" cy="2285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91827" y="14952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1"/>
                  </a:lnTo>
                  <a:lnTo>
                    <a:pt x="8982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243" y="1723887"/>
              <a:ext cx="228599" cy="2285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39243" y="17238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7049" y="2051944"/>
              <a:ext cx="228599" cy="2285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77049" y="20519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0"/>
                  </a:moveTo>
                  <a:lnTo>
                    <a:pt x="8982" y="69806"/>
                  </a:lnTo>
                  <a:lnTo>
                    <a:pt x="33478" y="33477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7"/>
                  </a:lnTo>
                  <a:lnTo>
                    <a:pt x="219617" y="69806"/>
                  </a:lnTo>
                  <a:lnTo>
                    <a:pt x="228599" y="114290"/>
                  </a:lnTo>
                  <a:lnTo>
                    <a:pt x="219617" y="158781"/>
                  </a:lnTo>
                  <a:lnTo>
                    <a:pt x="195121" y="195113"/>
                  </a:lnTo>
                  <a:lnTo>
                    <a:pt x="158789" y="219608"/>
                  </a:lnTo>
                  <a:lnTo>
                    <a:pt x="114299" y="228590"/>
                  </a:lnTo>
                  <a:lnTo>
                    <a:pt x="69810" y="219608"/>
                  </a:lnTo>
                  <a:lnTo>
                    <a:pt x="33478" y="195113"/>
                  </a:lnTo>
                  <a:lnTo>
                    <a:pt x="8982" y="158781"/>
                  </a:lnTo>
                  <a:lnTo>
                    <a:pt x="0" y="11429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9267" y="1628150"/>
              <a:ext cx="228599" cy="2285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739267" y="16281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841" y="8982"/>
                  </a:lnTo>
                  <a:lnTo>
                    <a:pt x="195167" y="33478"/>
                  </a:lnTo>
                  <a:lnTo>
                    <a:pt x="219634" y="69810"/>
                  </a:lnTo>
                  <a:lnTo>
                    <a:pt x="228599" y="114299"/>
                  </a:lnTo>
                  <a:lnTo>
                    <a:pt x="219634" y="158776"/>
                  </a:lnTo>
                  <a:lnTo>
                    <a:pt x="195167" y="195110"/>
                  </a:lnTo>
                  <a:lnTo>
                    <a:pt x="158841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4025" y="2217289"/>
              <a:ext cx="228599" cy="2285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494025" y="221728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91"/>
                  </a:lnTo>
                  <a:lnTo>
                    <a:pt x="195121" y="195122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2"/>
                  </a:lnTo>
                  <a:lnTo>
                    <a:pt x="8982" y="158791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2649" y="3388233"/>
              <a:ext cx="228599" cy="228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7013" y="3805047"/>
              <a:ext cx="228599" cy="2285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827013" y="380504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51"/>
                  </a:moveTo>
                  <a:lnTo>
                    <a:pt x="8982" y="69793"/>
                  </a:lnTo>
                  <a:lnTo>
                    <a:pt x="33478" y="33475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841" y="8983"/>
                  </a:lnTo>
                  <a:lnTo>
                    <a:pt x="195167" y="33475"/>
                  </a:lnTo>
                  <a:lnTo>
                    <a:pt x="219634" y="69793"/>
                  </a:lnTo>
                  <a:lnTo>
                    <a:pt x="228599" y="114251"/>
                  </a:lnTo>
                  <a:lnTo>
                    <a:pt x="219634" y="158742"/>
                  </a:lnTo>
                  <a:lnTo>
                    <a:pt x="195167" y="195073"/>
                  </a:lnTo>
                  <a:lnTo>
                    <a:pt x="158841" y="219569"/>
                  </a:lnTo>
                  <a:lnTo>
                    <a:pt x="114299" y="228551"/>
                  </a:lnTo>
                  <a:lnTo>
                    <a:pt x="69810" y="219569"/>
                  </a:lnTo>
                  <a:lnTo>
                    <a:pt x="33478" y="195073"/>
                  </a:lnTo>
                  <a:lnTo>
                    <a:pt x="8982" y="158742"/>
                  </a:lnTo>
                  <a:lnTo>
                    <a:pt x="0" y="114251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5729" y="3323082"/>
              <a:ext cx="228599" cy="2285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435729" y="332308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85"/>
                  </a:lnTo>
                  <a:lnTo>
                    <a:pt x="195121" y="195118"/>
                  </a:lnTo>
                  <a:lnTo>
                    <a:pt x="158789" y="219616"/>
                  </a:lnTo>
                  <a:lnTo>
                    <a:pt x="114299" y="228599"/>
                  </a:lnTo>
                  <a:lnTo>
                    <a:pt x="69810" y="219616"/>
                  </a:lnTo>
                  <a:lnTo>
                    <a:pt x="33478" y="195118"/>
                  </a:lnTo>
                  <a:lnTo>
                    <a:pt x="8982" y="158785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0715" y="3805047"/>
              <a:ext cx="228599" cy="22855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1563" y="3586734"/>
              <a:ext cx="228599" cy="22859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588375" y="2350700"/>
            <a:ext cx="569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Arial"/>
                <a:cs typeface="Arial"/>
              </a:rPr>
              <a:t>Y-A</a:t>
            </a:r>
            <a:r>
              <a:rPr dirty="0" sz="1350" spc="75" b="1">
                <a:latin typeface="Arial"/>
                <a:cs typeface="Arial"/>
              </a:rPr>
              <a:t>x</a:t>
            </a:r>
            <a:r>
              <a:rPr dirty="0" sz="1350" b="1"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95143" y="349563"/>
            <a:ext cx="3653154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Again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assign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point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to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the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nearest</a:t>
            </a:r>
            <a:r>
              <a:rPr dirty="0" sz="1350" spc="-15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cluster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029329" y="4707329"/>
            <a:ext cx="56959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350" spc="-5" b="1">
                <a:solidFill>
                  <a:srgbClr val="595959"/>
                </a:solidFill>
                <a:latin typeface="Arial"/>
                <a:cs typeface="Arial"/>
              </a:rPr>
              <a:t>X-A</a:t>
            </a:r>
            <a:r>
              <a:rPr dirty="0" sz="1350" spc="75" b="1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dirty="0" sz="135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02948" y="1162049"/>
            <a:ext cx="4507865" cy="3454400"/>
            <a:chOff x="4202948" y="1162049"/>
            <a:chExt cx="4507865" cy="3454400"/>
          </a:xfrm>
        </p:grpSpPr>
        <p:sp>
          <p:nvSpPr>
            <p:cNvPr id="5" name="object 5"/>
            <p:cNvSpPr/>
            <p:nvPr/>
          </p:nvSpPr>
          <p:spPr>
            <a:xfrm>
              <a:off x="4202938" y="1162049"/>
              <a:ext cx="4507865" cy="3454400"/>
            </a:xfrm>
            <a:custGeom>
              <a:avLst/>
              <a:gdLst/>
              <a:ahLst/>
              <a:cxnLst/>
              <a:rect l="l" t="t" r="r" b="b"/>
              <a:pathLst>
                <a:path w="4507865" h="3454400">
                  <a:moveTo>
                    <a:pt x="4507598" y="3397173"/>
                  </a:moveTo>
                  <a:lnTo>
                    <a:pt x="4450448" y="3368598"/>
                  </a:lnTo>
                  <a:lnTo>
                    <a:pt x="4393298" y="3340023"/>
                  </a:lnTo>
                  <a:lnTo>
                    <a:pt x="4393298" y="3368598"/>
                  </a:lnTo>
                  <a:lnTo>
                    <a:pt x="85712" y="3368598"/>
                  </a:lnTo>
                  <a:lnTo>
                    <a:pt x="85712" y="114300"/>
                  </a:lnTo>
                  <a:lnTo>
                    <a:pt x="114300" y="114300"/>
                  </a:lnTo>
                  <a:lnTo>
                    <a:pt x="100012" y="85725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28562" y="114300"/>
                  </a:lnTo>
                  <a:lnTo>
                    <a:pt x="28562" y="3368598"/>
                  </a:lnTo>
                  <a:lnTo>
                    <a:pt x="21983" y="3368598"/>
                  </a:lnTo>
                  <a:lnTo>
                    <a:pt x="21983" y="3425748"/>
                  </a:lnTo>
                  <a:lnTo>
                    <a:pt x="4393298" y="3425748"/>
                  </a:lnTo>
                  <a:lnTo>
                    <a:pt x="4393298" y="3454323"/>
                  </a:lnTo>
                  <a:lnTo>
                    <a:pt x="4450448" y="3425748"/>
                  </a:lnTo>
                  <a:lnTo>
                    <a:pt x="4507598" y="33971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5301" y="1777502"/>
              <a:ext cx="228599" cy="228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9903" y="1208654"/>
              <a:ext cx="228599" cy="228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55301" y="177750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23" y="219613"/>
                  </a:lnTo>
                  <a:lnTo>
                    <a:pt x="33489" y="195110"/>
                  </a:lnTo>
                  <a:lnTo>
                    <a:pt x="8986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9655" y="1380987"/>
              <a:ext cx="228599" cy="2285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39655" y="13809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517" y="1823344"/>
              <a:ext cx="228599" cy="2285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5649" y="1190762"/>
              <a:ext cx="228599" cy="2285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05649" y="1190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76"/>
                  </a:lnTo>
                  <a:lnTo>
                    <a:pt x="195121" y="195110"/>
                  </a:lnTo>
                  <a:lnTo>
                    <a:pt x="158789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1827" y="1495287"/>
              <a:ext cx="228599" cy="2285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91827" y="14952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1"/>
                  </a:lnTo>
                  <a:lnTo>
                    <a:pt x="8982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243" y="1723887"/>
              <a:ext cx="228599" cy="2285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39243" y="172388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6" y="69810"/>
                  </a:lnTo>
                  <a:lnTo>
                    <a:pt x="33489" y="33478"/>
                  </a:lnTo>
                  <a:lnTo>
                    <a:pt x="69823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8"/>
                  </a:lnTo>
                  <a:lnTo>
                    <a:pt x="219617" y="69810"/>
                  </a:lnTo>
                  <a:lnTo>
                    <a:pt x="228599" y="114299"/>
                  </a:lnTo>
                  <a:lnTo>
                    <a:pt x="219617" y="158789"/>
                  </a:lnTo>
                  <a:lnTo>
                    <a:pt x="195121" y="195121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23" y="219617"/>
                  </a:lnTo>
                  <a:lnTo>
                    <a:pt x="33489" y="195121"/>
                  </a:lnTo>
                  <a:lnTo>
                    <a:pt x="8986" y="1587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7049" y="2051944"/>
              <a:ext cx="228599" cy="22859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77049" y="20519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0"/>
                  </a:moveTo>
                  <a:lnTo>
                    <a:pt x="8982" y="69806"/>
                  </a:lnTo>
                  <a:lnTo>
                    <a:pt x="33478" y="33477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789" y="8982"/>
                  </a:lnTo>
                  <a:lnTo>
                    <a:pt x="195121" y="33477"/>
                  </a:lnTo>
                  <a:lnTo>
                    <a:pt x="219617" y="69806"/>
                  </a:lnTo>
                  <a:lnTo>
                    <a:pt x="228599" y="114290"/>
                  </a:lnTo>
                  <a:lnTo>
                    <a:pt x="219617" y="158781"/>
                  </a:lnTo>
                  <a:lnTo>
                    <a:pt x="195121" y="195113"/>
                  </a:lnTo>
                  <a:lnTo>
                    <a:pt x="158789" y="219608"/>
                  </a:lnTo>
                  <a:lnTo>
                    <a:pt x="114299" y="228590"/>
                  </a:lnTo>
                  <a:lnTo>
                    <a:pt x="69810" y="219608"/>
                  </a:lnTo>
                  <a:lnTo>
                    <a:pt x="33478" y="195113"/>
                  </a:lnTo>
                  <a:lnTo>
                    <a:pt x="8982" y="158781"/>
                  </a:lnTo>
                  <a:lnTo>
                    <a:pt x="0" y="11429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9267" y="1628150"/>
              <a:ext cx="228599" cy="2285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39267" y="16281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299" y="0"/>
                  </a:lnTo>
                  <a:lnTo>
                    <a:pt x="158841" y="8982"/>
                  </a:lnTo>
                  <a:lnTo>
                    <a:pt x="195167" y="33478"/>
                  </a:lnTo>
                  <a:lnTo>
                    <a:pt x="219634" y="69810"/>
                  </a:lnTo>
                  <a:lnTo>
                    <a:pt x="228599" y="114299"/>
                  </a:lnTo>
                  <a:lnTo>
                    <a:pt x="219634" y="158776"/>
                  </a:lnTo>
                  <a:lnTo>
                    <a:pt x="195167" y="195110"/>
                  </a:lnTo>
                  <a:lnTo>
                    <a:pt x="158841" y="219613"/>
                  </a:lnTo>
                  <a:lnTo>
                    <a:pt x="114299" y="228599"/>
                  </a:lnTo>
                  <a:lnTo>
                    <a:pt x="69810" y="219613"/>
                  </a:lnTo>
                  <a:lnTo>
                    <a:pt x="33478" y="195110"/>
                  </a:lnTo>
                  <a:lnTo>
                    <a:pt x="8982" y="158776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4025" y="2217289"/>
              <a:ext cx="228599" cy="2285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494025" y="221728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91"/>
                  </a:lnTo>
                  <a:lnTo>
                    <a:pt x="195121" y="195122"/>
                  </a:lnTo>
                  <a:lnTo>
                    <a:pt x="158789" y="219617"/>
                  </a:lnTo>
                  <a:lnTo>
                    <a:pt x="114299" y="228599"/>
                  </a:lnTo>
                  <a:lnTo>
                    <a:pt x="69810" y="219617"/>
                  </a:lnTo>
                  <a:lnTo>
                    <a:pt x="33478" y="195122"/>
                  </a:lnTo>
                  <a:lnTo>
                    <a:pt x="8982" y="158791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2649" y="3388233"/>
              <a:ext cx="228599" cy="2285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7013" y="3805047"/>
              <a:ext cx="228599" cy="22855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27013" y="380504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51"/>
                  </a:moveTo>
                  <a:lnTo>
                    <a:pt x="8982" y="69793"/>
                  </a:lnTo>
                  <a:lnTo>
                    <a:pt x="33478" y="33475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841" y="8983"/>
                  </a:lnTo>
                  <a:lnTo>
                    <a:pt x="195167" y="33475"/>
                  </a:lnTo>
                  <a:lnTo>
                    <a:pt x="219634" y="69793"/>
                  </a:lnTo>
                  <a:lnTo>
                    <a:pt x="228599" y="114251"/>
                  </a:lnTo>
                  <a:lnTo>
                    <a:pt x="219634" y="158742"/>
                  </a:lnTo>
                  <a:lnTo>
                    <a:pt x="195167" y="195073"/>
                  </a:lnTo>
                  <a:lnTo>
                    <a:pt x="158841" y="219569"/>
                  </a:lnTo>
                  <a:lnTo>
                    <a:pt x="114299" y="228551"/>
                  </a:lnTo>
                  <a:lnTo>
                    <a:pt x="69810" y="219569"/>
                  </a:lnTo>
                  <a:lnTo>
                    <a:pt x="33478" y="195073"/>
                  </a:lnTo>
                  <a:lnTo>
                    <a:pt x="8982" y="158742"/>
                  </a:lnTo>
                  <a:lnTo>
                    <a:pt x="0" y="114251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5729" y="3323082"/>
              <a:ext cx="228599" cy="2285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35729" y="332308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8982" y="69814"/>
                  </a:lnTo>
                  <a:lnTo>
                    <a:pt x="33478" y="33481"/>
                  </a:lnTo>
                  <a:lnTo>
                    <a:pt x="69810" y="8983"/>
                  </a:lnTo>
                  <a:lnTo>
                    <a:pt x="114299" y="0"/>
                  </a:lnTo>
                  <a:lnTo>
                    <a:pt x="158789" y="8983"/>
                  </a:lnTo>
                  <a:lnTo>
                    <a:pt x="195121" y="33481"/>
                  </a:lnTo>
                  <a:lnTo>
                    <a:pt x="219617" y="69814"/>
                  </a:lnTo>
                  <a:lnTo>
                    <a:pt x="228599" y="114299"/>
                  </a:lnTo>
                  <a:lnTo>
                    <a:pt x="219617" y="158785"/>
                  </a:lnTo>
                  <a:lnTo>
                    <a:pt x="195121" y="195118"/>
                  </a:lnTo>
                  <a:lnTo>
                    <a:pt x="158789" y="219616"/>
                  </a:lnTo>
                  <a:lnTo>
                    <a:pt x="114299" y="228599"/>
                  </a:lnTo>
                  <a:lnTo>
                    <a:pt x="69810" y="219616"/>
                  </a:lnTo>
                  <a:lnTo>
                    <a:pt x="33478" y="195118"/>
                  </a:lnTo>
                  <a:lnTo>
                    <a:pt x="8982" y="158785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0715" y="3805047"/>
              <a:ext cx="228599" cy="2285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1563" y="3586734"/>
              <a:ext cx="228599" cy="2285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6623" y="1531742"/>
              <a:ext cx="153405" cy="15304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588375" y="2350700"/>
            <a:ext cx="569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Arial"/>
                <a:cs typeface="Arial"/>
              </a:rPr>
              <a:t>Y-A</a:t>
            </a:r>
            <a:r>
              <a:rPr dirty="0" sz="1350" spc="75" b="1">
                <a:latin typeface="Arial"/>
                <a:cs typeface="Arial"/>
              </a:rPr>
              <a:t>x</a:t>
            </a:r>
            <a:r>
              <a:rPr dirty="0" sz="1350" b="1"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23362" y="361946"/>
            <a:ext cx="313944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Finally</a:t>
            </a:r>
            <a:r>
              <a:rPr dirty="0" sz="1350" spc="3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calculat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3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c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ntroid</a:t>
            </a:r>
            <a:r>
              <a:rPr dirty="0" sz="1350" spc="-4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(</a:t>
            </a:r>
            <a:r>
              <a:rPr dirty="0" sz="1350" spc="75" b="1">
                <a:solidFill>
                  <a:srgbClr val="5F4778"/>
                </a:solidFill>
                <a:latin typeface="Arial"/>
                <a:cs typeface="Arial"/>
              </a:rPr>
              <a:t>m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a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spc="-114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of</a:t>
            </a:r>
            <a:endParaRPr sz="135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790444" y="676585"/>
            <a:ext cx="2606675" cy="231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cluster)</a:t>
            </a:r>
            <a:r>
              <a:rPr dirty="0" sz="1350" spc="-8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including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the</a:t>
            </a:r>
            <a:r>
              <a:rPr dirty="0" sz="1350" spc="-1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25" b="1">
                <a:solidFill>
                  <a:srgbClr val="5F4778"/>
                </a:solidFill>
                <a:latin typeface="Arial"/>
                <a:cs typeface="Arial"/>
              </a:rPr>
              <a:t>new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point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029329" y="4707329"/>
            <a:ext cx="56959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350" spc="-5" b="1">
                <a:solidFill>
                  <a:srgbClr val="595959"/>
                </a:solidFill>
                <a:latin typeface="Arial"/>
                <a:cs typeface="Arial"/>
              </a:rPr>
              <a:t>X-A</a:t>
            </a:r>
            <a:r>
              <a:rPr dirty="0" sz="1350" spc="75" b="1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dirty="0" sz="135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399223"/>
            <a:ext cx="2697480" cy="184848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  <a:p>
            <a:pPr marL="12700" marR="413384">
              <a:lnSpc>
                <a:spcPts val="4130"/>
              </a:lnSpc>
              <a:spcBef>
                <a:spcPts val="104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02948" y="1162049"/>
            <a:ext cx="4507865" cy="3454400"/>
            <a:chOff x="4202948" y="1162049"/>
            <a:chExt cx="4507865" cy="3454400"/>
          </a:xfrm>
        </p:grpSpPr>
        <p:sp>
          <p:nvSpPr>
            <p:cNvPr id="5" name="object 5"/>
            <p:cNvSpPr/>
            <p:nvPr/>
          </p:nvSpPr>
          <p:spPr>
            <a:xfrm>
              <a:off x="4202938" y="1162049"/>
              <a:ext cx="4507865" cy="3454400"/>
            </a:xfrm>
            <a:custGeom>
              <a:avLst/>
              <a:gdLst/>
              <a:ahLst/>
              <a:cxnLst/>
              <a:rect l="l" t="t" r="r" b="b"/>
              <a:pathLst>
                <a:path w="4507865" h="3454400">
                  <a:moveTo>
                    <a:pt x="4507598" y="3397173"/>
                  </a:moveTo>
                  <a:lnTo>
                    <a:pt x="4450448" y="3368598"/>
                  </a:lnTo>
                  <a:lnTo>
                    <a:pt x="4393298" y="3340023"/>
                  </a:lnTo>
                  <a:lnTo>
                    <a:pt x="4393298" y="3368598"/>
                  </a:lnTo>
                  <a:lnTo>
                    <a:pt x="85712" y="3368598"/>
                  </a:lnTo>
                  <a:lnTo>
                    <a:pt x="85712" y="114300"/>
                  </a:lnTo>
                  <a:lnTo>
                    <a:pt x="114300" y="114300"/>
                  </a:lnTo>
                  <a:lnTo>
                    <a:pt x="100012" y="85725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28562" y="114300"/>
                  </a:lnTo>
                  <a:lnTo>
                    <a:pt x="28562" y="3368598"/>
                  </a:lnTo>
                  <a:lnTo>
                    <a:pt x="21983" y="3368598"/>
                  </a:lnTo>
                  <a:lnTo>
                    <a:pt x="21983" y="3425748"/>
                  </a:lnTo>
                  <a:lnTo>
                    <a:pt x="4393298" y="3425748"/>
                  </a:lnTo>
                  <a:lnTo>
                    <a:pt x="4393298" y="3454323"/>
                  </a:lnTo>
                  <a:lnTo>
                    <a:pt x="4450448" y="3425748"/>
                  </a:lnTo>
                  <a:lnTo>
                    <a:pt x="4507598" y="33971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5301" y="1777502"/>
              <a:ext cx="228599" cy="228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9903" y="1208654"/>
              <a:ext cx="228599" cy="228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9655" y="1380987"/>
              <a:ext cx="228599" cy="228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5649" y="1190762"/>
              <a:ext cx="228599" cy="2285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517" y="1823344"/>
              <a:ext cx="228599" cy="2285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1827" y="1495287"/>
              <a:ext cx="228599" cy="2285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243" y="1723887"/>
              <a:ext cx="228599" cy="2285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7049" y="2051944"/>
              <a:ext cx="228599" cy="228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9267" y="1628150"/>
              <a:ext cx="228599" cy="2285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4025" y="2217289"/>
              <a:ext cx="228599" cy="228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2649" y="3388233"/>
              <a:ext cx="228599" cy="2285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7013" y="3805047"/>
              <a:ext cx="228599" cy="2285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5729" y="3323082"/>
              <a:ext cx="228599" cy="2285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0715" y="3805047"/>
              <a:ext cx="228599" cy="2285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1563" y="3586734"/>
              <a:ext cx="228599" cy="2285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588375" y="2350700"/>
            <a:ext cx="569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Arial"/>
                <a:cs typeface="Arial"/>
              </a:rPr>
              <a:t>Y-A</a:t>
            </a:r>
            <a:r>
              <a:rPr dirty="0" sz="1350" spc="75" b="1">
                <a:latin typeface="Arial"/>
                <a:cs typeface="Arial"/>
              </a:rPr>
              <a:t>x</a:t>
            </a:r>
            <a:r>
              <a:rPr dirty="0" sz="1350" b="1"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036436" y="208331"/>
            <a:ext cx="4091940" cy="9613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17145">
              <a:lnSpc>
                <a:spcPct val="150800"/>
              </a:lnSpc>
              <a:spcBef>
                <a:spcPts val="135"/>
              </a:spcBef>
            </a:pP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Fin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a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lly</a:t>
            </a:r>
            <a:r>
              <a:rPr dirty="0" sz="1350" spc="3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in</a:t>
            </a:r>
            <a:r>
              <a:rPr dirty="0" sz="1350" spc="35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f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i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rs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</a:t>
            </a:r>
            <a:r>
              <a:rPr dirty="0" sz="1350" spc="3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it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rati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on</a:t>
            </a:r>
            <a:r>
              <a:rPr dirty="0" sz="1350" spc="-4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y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ou</a:t>
            </a:r>
            <a:r>
              <a:rPr dirty="0" sz="1350" spc="-4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g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</a:t>
            </a:r>
            <a:r>
              <a:rPr dirty="0" sz="1350" spc="-4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so</a:t>
            </a:r>
            <a:r>
              <a:rPr dirty="0" sz="1350" spc="70" b="1">
                <a:solidFill>
                  <a:srgbClr val="5F4778"/>
                </a:solidFill>
                <a:latin typeface="Arial"/>
                <a:cs typeface="Arial"/>
              </a:rPr>
              <a:t>me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thi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n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g</a:t>
            </a:r>
            <a:r>
              <a:rPr dirty="0" sz="1350" spc="-114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like </a:t>
            </a:r>
            <a:r>
              <a:rPr dirty="0" sz="1350">
                <a:solidFill>
                  <a:srgbClr val="5F4778"/>
                </a:solidFill>
                <a:latin typeface="Times New Roman"/>
                <a:cs typeface="Times New Roman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this…again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20" b="1">
                <a:solidFill>
                  <a:srgbClr val="5F4778"/>
                </a:solidFill>
                <a:latin typeface="Arial"/>
                <a:cs typeface="Arial"/>
              </a:rPr>
              <a:t>you</a:t>
            </a:r>
            <a:r>
              <a:rPr dirty="0" sz="1350" spc="-7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5F4778"/>
                </a:solidFill>
                <a:latin typeface="Arial"/>
                <a:cs typeface="Arial"/>
              </a:rPr>
              <a:t>have</a:t>
            </a:r>
            <a:r>
              <a:rPr dirty="0" sz="1350" spc="-7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to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iterate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this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process</a:t>
            </a:r>
            <a:r>
              <a:rPr dirty="0" sz="1350" spc="-8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to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20" b="1">
                <a:solidFill>
                  <a:srgbClr val="5F4778"/>
                </a:solidFill>
                <a:latin typeface="Arial"/>
                <a:cs typeface="Arial"/>
              </a:rPr>
              <a:t>get </a:t>
            </a:r>
            <a:r>
              <a:rPr dirty="0" sz="1350" spc="-36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5F4778"/>
                </a:solidFill>
                <a:latin typeface="Arial"/>
                <a:cs typeface="Arial"/>
              </a:rPr>
              <a:t>the</a:t>
            </a:r>
            <a:r>
              <a:rPr dirty="0" sz="1350" spc="-10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final</a:t>
            </a:r>
            <a:r>
              <a:rPr dirty="0" sz="1350" spc="-5" b="1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dirty="0" sz="1350" spc="5" b="1">
                <a:solidFill>
                  <a:srgbClr val="5F4778"/>
                </a:solidFill>
                <a:latin typeface="Arial"/>
                <a:cs typeface="Arial"/>
              </a:rPr>
              <a:t>cluster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029329" y="4707329"/>
            <a:ext cx="56959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350" spc="-5" b="1">
                <a:solidFill>
                  <a:srgbClr val="595959"/>
                </a:solidFill>
                <a:latin typeface="Arial"/>
                <a:cs typeface="Arial"/>
              </a:rPr>
              <a:t>X-A</a:t>
            </a:r>
            <a:r>
              <a:rPr dirty="0" sz="1350" spc="75" b="1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dirty="0" sz="135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13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1464243"/>
            <a:ext cx="2697480" cy="609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spc="-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2113337"/>
            <a:ext cx="2288540" cy="11347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K-Means </a:t>
            </a:r>
            <a:r>
              <a:rPr dirty="0" sz="3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800" b="1">
                <a:solidFill>
                  <a:srgbClr val="FFFFFF"/>
                </a:solidFill>
                <a:latin typeface="Arial"/>
                <a:cs typeface="Arial"/>
              </a:rPr>
              <a:t>lgo</a:t>
            </a:r>
            <a:r>
              <a:rPr dirty="0" sz="38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8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800" spc="-7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8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99182" y="751138"/>
            <a:ext cx="40303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Summarizing</a:t>
            </a:r>
            <a:r>
              <a:rPr dirty="0" sz="18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K-Means</a:t>
            </a:r>
            <a:r>
              <a:rPr dirty="0" sz="1800" spc="-9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595959"/>
                </a:solidFill>
                <a:latin typeface="Arial"/>
                <a:cs typeface="Arial"/>
              </a:rPr>
              <a:t>Algorithm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0440" y="1495424"/>
              <a:ext cx="5619750" cy="2362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1803" y="1647315"/>
              <a:ext cx="5118475" cy="18489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5828" y="2033267"/>
            <a:ext cx="457327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K-Means</a:t>
            </a:r>
            <a:r>
              <a:rPr dirty="0" sz="27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Clustering:</a:t>
            </a:r>
            <a:r>
              <a:rPr dirty="0" sz="275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" y="38201"/>
              <a:ext cx="1266822" cy="4447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47800"/>
              <a:ext cx="2009775" cy="36956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10796"/>
              <a:ext cx="1982852" cy="3632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8507" y="4939351"/>
            <a:ext cx="125857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1048385"/>
            <a:chOff x="0" y="0"/>
            <a:chExt cx="9144000" cy="10483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9143999" cy="1046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3999" y="0"/>
                  </a:moveTo>
                  <a:lnTo>
                    <a:pt x="0" y="0"/>
                  </a:lnTo>
                  <a:lnTo>
                    <a:pt x="0" y="978788"/>
                  </a:lnTo>
                  <a:lnTo>
                    <a:pt x="9143999" y="978788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8277" y="234235"/>
              <a:ext cx="5647690" cy="510540"/>
            </a:xfrm>
            <a:custGeom>
              <a:avLst/>
              <a:gdLst/>
              <a:ahLst/>
              <a:cxnLst/>
              <a:rect l="l" t="t" r="r" b="b"/>
              <a:pathLst>
                <a:path w="5647690" h="510540">
                  <a:moveTo>
                    <a:pt x="5647456" y="0"/>
                  </a:moveTo>
                  <a:lnTo>
                    <a:pt x="0" y="0"/>
                  </a:lnTo>
                  <a:lnTo>
                    <a:pt x="0" y="510360"/>
                  </a:lnTo>
                  <a:lnTo>
                    <a:pt x="5647456" y="510360"/>
                  </a:lnTo>
                  <a:lnTo>
                    <a:pt x="5647456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7782" y="219960"/>
            <a:ext cx="39363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30" b="1">
                <a:solidFill>
                  <a:srgbClr val="FFFFFF"/>
                </a:solidFill>
                <a:latin typeface="Arial"/>
                <a:cs typeface="Arial"/>
              </a:rPr>
              <a:t>Use-Case</a:t>
            </a:r>
            <a:r>
              <a:rPr dirty="0" sz="27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7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234232"/>
            <a:ext cx="5351145" cy="4877435"/>
            <a:chOff x="0" y="234232"/>
            <a:chExt cx="5351145" cy="487743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37" y="234232"/>
              <a:ext cx="1275969" cy="5103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13988"/>
              <a:ext cx="5350931" cy="40972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33170" y="4799012"/>
            <a:ext cx="27838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Recommendation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595959"/>
                </a:solidFill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8888" y="1917825"/>
              <a:ext cx="2164713" cy="6539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0901" y="3401299"/>
              <a:ext cx="2052699" cy="5552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9144000" cy="810260"/>
            <a:chOff x="0" y="3"/>
            <a:chExt cx="9144000" cy="810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9143999" cy="8081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"/>
              <a:ext cx="9144000" cy="771525"/>
            </a:xfrm>
            <a:custGeom>
              <a:avLst/>
              <a:gdLst/>
              <a:ahLst/>
              <a:cxnLst/>
              <a:rect l="l" t="t" r="r" b="b"/>
              <a:pathLst>
                <a:path w="9144000" h="771525">
                  <a:moveTo>
                    <a:pt x="9143999" y="0"/>
                  </a:moveTo>
                  <a:lnTo>
                    <a:pt x="0" y="0"/>
                  </a:lnTo>
                  <a:lnTo>
                    <a:pt x="0" y="771262"/>
                  </a:lnTo>
                  <a:lnTo>
                    <a:pt x="9143999" y="771262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26" y="50590"/>
              <a:ext cx="1275969" cy="5103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85818" y="184583"/>
              <a:ext cx="5647690" cy="402590"/>
            </a:xfrm>
            <a:custGeom>
              <a:avLst/>
              <a:gdLst/>
              <a:ahLst/>
              <a:cxnLst/>
              <a:rect l="l" t="t" r="r" b="b"/>
              <a:pathLst>
                <a:path w="5647690" h="402590">
                  <a:moveTo>
                    <a:pt x="5647456" y="0"/>
                  </a:moveTo>
                  <a:lnTo>
                    <a:pt x="0" y="0"/>
                  </a:lnTo>
                  <a:lnTo>
                    <a:pt x="0" y="402156"/>
                  </a:lnTo>
                  <a:lnTo>
                    <a:pt x="5647456" y="402156"/>
                  </a:lnTo>
                  <a:lnTo>
                    <a:pt x="5647456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80591" y="180018"/>
            <a:ext cx="4963160" cy="346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" b="1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dirty="0" sz="21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5" b="1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21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25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21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5" b="1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21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dirty="0" sz="21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1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476375"/>
            <a:ext cx="1983105" cy="3667125"/>
            <a:chOff x="0" y="1476375"/>
            <a:chExt cx="1983105" cy="36671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" y="1476375"/>
              <a:ext cx="1866900" cy="3667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10796"/>
              <a:ext cx="1982852" cy="36327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72311" y="1359214"/>
            <a:ext cx="3442335" cy="1477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 b="1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dirty="0" sz="2100" spc="-30" b="1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dirty="0" sz="2100" spc="120" b="1">
                <a:solidFill>
                  <a:srgbClr val="595959"/>
                </a:solidFill>
                <a:latin typeface="Arial"/>
                <a:cs typeface="Arial"/>
              </a:rPr>
              <a:t>M</a:t>
            </a:r>
            <a:r>
              <a:rPr dirty="0" sz="2100" spc="25" b="1">
                <a:solidFill>
                  <a:srgbClr val="595959"/>
                </a:solidFill>
                <a:latin typeface="Arial"/>
                <a:cs typeface="Arial"/>
              </a:rPr>
              <a:t>ea</a:t>
            </a: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21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2100" spc="-20" b="1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dirty="0" sz="2100" spc="10" b="1">
                <a:solidFill>
                  <a:srgbClr val="595959"/>
                </a:solidFill>
                <a:latin typeface="Arial"/>
                <a:cs typeface="Arial"/>
              </a:rPr>
              <a:t>l</a:t>
            </a: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u</a:t>
            </a:r>
            <a:r>
              <a:rPr dirty="0" sz="2100" spc="-45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2100" spc="-3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2100" spc="25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dirty="0" sz="2100" spc="10" b="1">
                <a:solidFill>
                  <a:srgbClr val="595959"/>
                </a:solidFill>
                <a:latin typeface="Arial"/>
                <a:cs typeface="Arial"/>
              </a:rPr>
              <a:t>i</a:t>
            </a:r>
            <a:r>
              <a:rPr dirty="0" sz="2100" spc="-15" b="1">
                <a:solidFill>
                  <a:srgbClr val="595959"/>
                </a:solidFill>
                <a:latin typeface="Arial"/>
                <a:cs typeface="Arial"/>
              </a:rPr>
              <a:t>ng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dirty="0" sz="2100" spc="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2100" spc="-20" b="1">
                <a:solidFill>
                  <a:srgbClr val="595959"/>
                </a:solidFill>
                <a:latin typeface="Arial"/>
                <a:cs typeface="Arial"/>
              </a:rPr>
              <a:t>D</a:t>
            </a:r>
            <a:r>
              <a:rPr dirty="0" sz="2100" spc="25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2100" spc="75" b="1">
                <a:solidFill>
                  <a:srgbClr val="595959"/>
                </a:solidFill>
                <a:latin typeface="Arial"/>
                <a:cs typeface="Arial"/>
              </a:rPr>
              <a:t>m</a:t>
            </a:r>
            <a:r>
              <a:rPr dirty="0" sz="2100" b="1">
                <a:solidFill>
                  <a:srgbClr val="595959"/>
                </a:solidFill>
                <a:latin typeface="Arial"/>
                <a:cs typeface="Arial"/>
              </a:rPr>
              <a:t>o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>
              <a:latin typeface="Arial"/>
              <a:cs typeface="Arial"/>
            </a:endParaRPr>
          </a:p>
          <a:p>
            <a:pPr marL="628650" indent="-21971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628015" algn="l"/>
                <a:tab pos="628650" algn="l"/>
              </a:tabLst>
            </a:pP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K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–</a:t>
            </a:r>
            <a:r>
              <a:rPr dirty="0" sz="1400" spc="-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Means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 Clustering</a:t>
            </a:r>
            <a:r>
              <a:rPr dirty="0" sz="1400" spc="-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using</a:t>
            </a:r>
            <a:r>
              <a:rPr dirty="0" sz="1400" spc="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Wingdings"/>
              <a:buChar char=""/>
            </a:pPr>
            <a:endParaRPr sz="1400">
              <a:latin typeface="Arial MT"/>
              <a:cs typeface="Arial MT"/>
            </a:endParaRPr>
          </a:p>
          <a:p>
            <a:pPr marL="628650" indent="-219710">
              <a:lnSpc>
                <a:spcPct val="100000"/>
              </a:lnSpc>
              <a:buFont typeface="Wingdings"/>
              <a:buChar char=""/>
              <a:tabLst>
                <a:tab pos="628015" algn="l"/>
                <a:tab pos="628650" algn="l"/>
              </a:tabLst>
            </a:pP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K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595959"/>
                </a:solidFill>
                <a:latin typeface="Arial MT"/>
                <a:cs typeface="Arial MT"/>
              </a:rPr>
              <a:t>–</a:t>
            </a:r>
            <a:r>
              <a:rPr dirty="0" sz="1400" spc="-6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Means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 Clustering</a:t>
            </a:r>
            <a:r>
              <a:rPr dirty="0" sz="1400" spc="-7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using</a:t>
            </a:r>
            <a:r>
              <a:rPr dirty="0" sz="1400" spc="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sklearn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1133" y="1939858"/>
            <a:ext cx="123063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Q</a:t>
            </a:r>
            <a:r>
              <a:rPr dirty="0" spc="-5"/>
              <a:t>U</a:t>
            </a:r>
            <a:r>
              <a:rPr dirty="0" spc="20"/>
              <a:t>I</a:t>
            </a:r>
            <a:r>
              <a:rPr dirty="0" spc="15"/>
              <a:t>Z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Quiz</a:t>
            </a:r>
            <a:r>
              <a:rPr dirty="0" spc="130"/>
              <a:t> </a:t>
            </a:r>
            <a:r>
              <a:rPr dirty="0" spc="15"/>
              <a:t>1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2325" y="111861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45"/>
                </a:lnTo>
                <a:lnTo>
                  <a:pt x="19178" y="19171"/>
                </a:lnTo>
                <a:lnTo>
                  <a:pt x="5147" y="39964"/>
                </a:lnTo>
                <a:lnTo>
                  <a:pt x="0" y="65410"/>
                </a:lnTo>
                <a:lnTo>
                  <a:pt x="0" y="588629"/>
                </a:lnTo>
                <a:lnTo>
                  <a:pt x="5147" y="614074"/>
                </a:lnTo>
                <a:lnTo>
                  <a:pt x="19178" y="634867"/>
                </a:lnTo>
                <a:lnTo>
                  <a:pt x="39972" y="648894"/>
                </a:lnTo>
                <a:lnTo>
                  <a:pt x="65413" y="654039"/>
                </a:lnTo>
                <a:lnTo>
                  <a:pt x="4792608" y="654039"/>
                </a:lnTo>
                <a:lnTo>
                  <a:pt x="4818040" y="648894"/>
                </a:lnTo>
                <a:lnTo>
                  <a:pt x="4838834" y="634867"/>
                </a:lnTo>
                <a:lnTo>
                  <a:pt x="4852868" y="614074"/>
                </a:lnTo>
                <a:lnTo>
                  <a:pt x="4858018" y="588629"/>
                </a:lnTo>
                <a:lnTo>
                  <a:pt x="4858018" y="65410"/>
                </a:lnTo>
                <a:lnTo>
                  <a:pt x="4852868" y="39964"/>
                </a:lnTo>
                <a:lnTo>
                  <a:pt x="4838834" y="19171"/>
                </a:lnTo>
                <a:lnTo>
                  <a:pt x="4818040" y="5145"/>
                </a:lnTo>
                <a:lnTo>
                  <a:pt x="479260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62277" y="1191320"/>
            <a:ext cx="4197350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7075" marR="5080" indent="-715010">
              <a:lnSpc>
                <a:spcPct val="101000"/>
              </a:lnSpc>
              <a:spcBef>
                <a:spcPts val="105"/>
              </a:spcBef>
            </a:pP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5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Arial MT"/>
                <a:cs typeface="Arial MT"/>
              </a:rPr>
              <a:t>minimum</a:t>
            </a:r>
            <a:r>
              <a:rPr dirty="0" sz="1550" spc="2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no.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variables/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features </a:t>
            </a:r>
            <a:r>
              <a:rPr dirty="0" sz="1550" spc="-4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perform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clustering?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2317" y="189028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93"/>
                </a:moveTo>
                <a:lnTo>
                  <a:pt x="645363" y="66649"/>
                </a:lnTo>
                <a:lnTo>
                  <a:pt x="622020" y="31978"/>
                </a:lnTo>
                <a:lnTo>
                  <a:pt x="587387" y="8585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15" y="31978"/>
                </a:lnTo>
                <a:lnTo>
                  <a:pt x="8559" y="66649"/>
                </a:lnTo>
                <a:lnTo>
                  <a:pt x="0" y="109093"/>
                </a:lnTo>
                <a:lnTo>
                  <a:pt x="0" y="544944"/>
                </a:lnTo>
                <a:lnTo>
                  <a:pt x="8559" y="587438"/>
                </a:lnTo>
                <a:lnTo>
                  <a:pt x="31915" y="622122"/>
                </a:lnTo>
                <a:lnTo>
                  <a:pt x="66548" y="645477"/>
                </a:lnTo>
                <a:lnTo>
                  <a:pt x="108966" y="654037"/>
                </a:lnTo>
                <a:lnTo>
                  <a:pt x="544969" y="654037"/>
                </a:lnTo>
                <a:lnTo>
                  <a:pt x="587387" y="645477"/>
                </a:lnTo>
                <a:lnTo>
                  <a:pt x="622020" y="622122"/>
                </a:lnTo>
                <a:lnTo>
                  <a:pt x="645363" y="587438"/>
                </a:lnTo>
                <a:lnTo>
                  <a:pt x="653935" y="544944"/>
                </a:lnTo>
                <a:lnTo>
                  <a:pt x="653935" y="109093"/>
                </a:lnTo>
                <a:close/>
              </a:path>
              <a:path w="4858384" h="654050">
                <a:moveTo>
                  <a:pt x="4858016" y="109093"/>
                </a:moveTo>
                <a:lnTo>
                  <a:pt x="4849457" y="66649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85"/>
                </a:lnTo>
                <a:lnTo>
                  <a:pt x="725144" y="31978"/>
                </a:lnTo>
                <a:lnTo>
                  <a:pt x="701751" y="66649"/>
                </a:lnTo>
                <a:lnTo>
                  <a:pt x="693178" y="109093"/>
                </a:lnTo>
                <a:lnTo>
                  <a:pt x="693178" y="544944"/>
                </a:lnTo>
                <a:lnTo>
                  <a:pt x="701751" y="587438"/>
                </a:lnTo>
                <a:lnTo>
                  <a:pt x="725144" y="622122"/>
                </a:lnTo>
                <a:lnTo>
                  <a:pt x="759828" y="645477"/>
                </a:lnTo>
                <a:lnTo>
                  <a:pt x="802271" y="654037"/>
                </a:lnTo>
                <a:lnTo>
                  <a:pt x="4749050" y="654037"/>
                </a:lnTo>
                <a:lnTo>
                  <a:pt x="4791481" y="645477"/>
                </a:lnTo>
                <a:lnTo>
                  <a:pt x="4826114" y="622122"/>
                </a:lnTo>
                <a:lnTo>
                  <a:pt x="4849457" y="587438"/>
                </a:lnTo>
                <a:lnTo>
                  <a:pt x="4858016" y="544944"/>
                </a:lnTo>
                <a:lnTo>
                  <a:pt x="4858016" y="109093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11804" y="2086544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2317" y="262280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15"/>
                </a:lnTo>
                <a:lnTo>
                  <a:pt x="587387" y="8572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72"/>
                </a:lnTo>
                <a:lnTo>
                  <a:pt x="31915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59" y="587387"/>
                </a:lnTo>
                <a:lnTo>
                  <a:pt x="31915" y="622020"/>
                </a:lnTo>
                <a:lnTo>
                  <a:pt x="66548" y="645375"/>
                </a:lnTo>
                <a:lnTo>
                  <a:pt x="108966" y="653935"/>
                </a:lnTo>
                <a:lnTo>
                  <a:pt x="544969" y="653935"/>
                </a:lnTo>
                <a:lnTo>
                  <a:pt x="587387" y="645375"/>
                </a:lnTo>
                <a:lnTo>
                  <a:pt x="622020" y="622020"/>
                </a:lnTo>
                <a:lnTo>
                  <a:pt x="645363" y="587387"/>
                </a:lnTo>
                <a:lnTo>
                  <a:pt x="653935" y="544969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72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72"/>
                </a:lnTo>
                <a:lnTo>
                  <a:pt x="725144" y="31915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69"/>
                </a:lnTo>
                <a:lnTo>
                  <a:pt x="701751" y="587387"/>
                </a:lnTo>
                <a:lnTo>
                  <a:pt x="725144" y="622020"/>
                </a:lnTo>
                <a:lnTo>
                  <a:pt x="759828" y="645375"/>
                </a:lnTo>
                <a:lnTo>
                  <a:pt x="802271" y="653935"/>
                </a:lnTo>
                <a:lnTo>
                  <a:pt x="4749050" y="653935"/>
                </a:lnTo>
                <a:lnTo>
                  <a:pt x="4791481" y="645375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69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011804" y="2820350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2317" y="335522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80"/>
                </a:moveTo>
                <a:lnTo>
                  <a:pt x="645363" y="66586"/>
                </a:lnTo>
                <a:lnTo>
                  <a:pt x="622020" y="31915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15"/>
                </a:lnTo>
                <a:lnTo>
                  <a:pt x="8559" y="66586"/>
                </a:lnTo>
                <a:lnTo>
                  <a:pt x="0" y="109080"/>
                </a:lnTo>
                <a:lnTo>
                  <a:pt x="0" y="544957"/>
                </a:lnTo>
                <a:lnTo>
                  <a:pt x="8559" y="587400"/>
                </a:lnTo>
                <a:lnTo>
                  <a:pt x="31915" y="622058"/>
                </a:lnTo>
                <a:lnTo>
                  <a:pt x="66548" y="645426"/>
                </a:lnTo>
                <a:lnTo>
                  <a:pt x="108966" y="653999"/>
                </a:lnTo>
                <a:lnTo>
                  <a:pt x="544969" y="653999"/>
                </a:lnTo>
                <a:lnTo>
                  <a:pt x="587387" y="645426"/>
                </a:lnTo>
                <a:lnTo>
                  <a:pt x="622020" y="622058"/>
                </a:lnTo>
                <a:lnTo>
                  <a:pt x="645363" y="587400"/>
                </a:lnTo>
                <a:lnTo>
                  <a:pt x="653935" y="544957"/>
                </a:lnTo>
                <a:lnTo>
                  <a:pt x="653935" y="109080"/>
                </a:lnTo>
                <a:close/>
              </a:path>
              <a:path w="4858384" h="654050">
                <a:moveTo>
                  <a:pt x="4858016" y="109080"/>
                </a:moveTo>
                <a:lnTo>
                  <a:pt x="4849457" y="66586"/>
                </a:lnTo>
                <a:lnTo>
                  <a:pt x="4826114" y="31915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15"/>
                </a:lnTo>
                <a:lnTo>
                  <a:pt x="701751" y="66586"/>
                </a:lnTo>
                <a:lnTo>
                  <a:pt x="693178" y="109080"/>
                </a:lnTo>
                <a:lnTo>
                  <a:pt x="693178" y="544957"/>
                </a:lnTo>
                <a:lnTo>
                  <a:pt x="701751" y="587400"/>
                </a:lnTo>
                <a:lnTo>
                  <a:pt x="725144" y="622058"/>
                </a:lnTo>
                <a:lnTo>
                  <a:pt x="759828" y="645426"/>
                </a:lnTo>
                <a:lnTo>
                  <a:pt x="802271" y="653999"/>
                </a:lnTo>
                <a:lnTo>
                  <a:pt x="4749050" y="653999"/>
                </a:lnTo>
                <a:lnTo>
                  <a:pt x="4791481" y="645426"/>
                </a:lnTo>
                <a:lnTo>
                  <a:pt x="4826114" y="622058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8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011804" y="355415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42316" y="203418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2317" y="408769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16"/>
                </a:moveTo>
                <a:lnTo>
                  <a:pt x="645363" y="66573"/>
                </a:lnTo>
                <a:lnTo>
                  <a:pt x="622020" y="31927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27"/>
                </a:lnTo>
                <a:lnTo>
                  <a:pt x="8559" y="66573"/>
                </a:lnTo>
                <a:lnTo>
                  <a:pt x="0" y="109016"/>
                </a:lnTo>
                <a:lnTo>
                  <a:pt x="0" y="544944"/>
                </a:lnTo>
                <a:lnTo>
                  <a:pt x="8559" y="587387"/>
                </a:lnTo>
                <a:lnTo>
                  <a:pt x="31915" y="622033"/>
                </a:lnTo>
                <a:lnTo>
                  <a:pt x="66548" y="645401"/>
                </a:lnTo>
                <a:lnTo>
                  <a:pt x="108966" y="653973"/>
                </a:lnTo>
                <a:lnTo>
                  <a:pt x="544969" y="653973"/>
                </a:lnTo>
                <a:lnTo>
                  <a:pt x="587387" y="645401"/>
                </a:lnTo>
                <a:lnTo>
                  <a:pt x="622020" y="622033"/>
                </a:lnTo>
                <a:lnTo>
                  <a:pt x="645363" y="587387"/>
                </a:lnTo>
                <a:lnTo>
                  <a:pt x="653935" y="544944"/>
                </a:lnTo>
                <a:lnTo>
                  <a:pt x="653935" y="109016"/>
                </a:lnTo>
                <a:close/>
              </a:path>
              <a:path w="4858384" h="654050">
                <a:moveTo>
                  <a:pt x="4858016" y="109016"/>
                </a:moveTo>
                <a:lnTo>
                  <a:pt x="4849457" y="66573"/>
                </a:lnTo>
                <a:lnTo>
                  <a:pt x="4826114" y="31927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27"/>
                </a:lnTo>
                <a:lnTo>
                  <a:pt x="701751" y="66573"/>
                </a:lnTo>
                <a:lnTo>
                  <a:pt x="693178" y="109016"/>
                </a:lnTo>
                <a:lnTo>
                  <a:pt x="693178" y="544944"/>
                </a:lnTo>
                <a:lnTo>
                  <a:pt x="701751" y="587387"/>
                </a:lnTo>
                <a:lnTo>
                  <a:pt x="725144" y="622033"/>
                </a:lnTo>
                <a:lnTo>
                  <a:pt x="759828" y="645401"/>
                </a:lnTo>
                <a:lnTo>
                  <a:pt x="802271" y="653973"/>
                </a:lnTo>
                <a:lnTo>
                  <a:pt x="4749050" y="653973"/>
                </a:lnTo>
                <a:lnTo>
                  <a:pt x="4791481" y="645401"/>
                </a:lnTo>
                <a:lnTo>
                  <a:pt x="4826114" y="622033"/>
                </a:lnTo>
                <a:lnTo>
                  <a:pt x="4849457" y="587387"/>
                </a:lnTo>
                <a:lnTo>
                  <a:pt x="4858016" y="544944"/>
                </a:lnTo>
                <a:lnTo>
                  <a:pt x="4858016" y="10901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0776" y="2071050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1173" y="278233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89506" y="282060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1173" y="348604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89506" y="3525582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011804" y="4306818"/>
            <a:ext cx="13716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89506" y="4344918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022" y="225992"/>
            <a:ext cx="214566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0"/>
              <a:t>Answer</a:t>
            </a:r>
            <a:r>
              <a:rPr dirty="0" spc="275"/>
              <a:t> </a:t>
            </a:r>
            <a:r>
              <a:rPr dirty="0" spc="15"/>
              <a:t>1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2325" y="111861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45"/>
                </a:lnTo>
                <a:lnTo>
                  <a:pt x="19178" y="19171"/>
                </a:lnTo>
                <a:lnTo>
                  <a:pt x="5147" y="39964"/>
                </a:lnTo>
                <a:lnTo>
                  <a:pt x="0" y="65410"/>
                </a:lnTo>
                <a:lnTo>
                  <a:pt x="0" y="588629"/>
                </a:lnTo>
                <a:lnTo>
                  <a:pt x="5147" y="614074"/>
                </a:lnTo>
                <a:lnTo>
                  <a:pt x="19178" y="634867"/>
                </a:lnTo>
                <a:lnTo>
                  <a:pt x="39972" y="648894"/>
                </a:lnTo>
                <a:lnTo>
                  <a:pt x="65413" y="654039"/>
                </a:lnTo>
                <a:lnTo>
                  <a:pt x="4792608" y="654039"/>
                </a:lnTo>
                <a:lnTo>
                  <a:pt x="4818040" y="648894"/>
                </a:lnTo>
                <a:lnTo>
                  <a:pt x="4838834" y="634867"/>
                </a:lnTo>
                <a:lnTo>
                  <a:pt x="4852868" y="614074"/>
                </a:lnTo>
                <a:lnTo>
                  <a:pt x="4858018" y="588629"/>
                </a:lnTo>
                <a:lnTo>
                  <a:pt x="4858018" y="65410"/>
                </a:lnTo>
                <a:lnTo>
                  <a:pt x="4852868" y="39964"/>
                </a:lnTo>
                <a:lnTo>
                  <a:pt x="4838834" y="19171"/>
                </a:lnTo>
                <a:lnTo>
                  <a:pt x="4818040" y="5145"/>
                </a:lnTo>
                <a:lnTo>
                  <a:pt x="479260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62277" y="1191320"/>
            <a:ext cx="4197350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7075" marR="5080" indent="-715010">
              <a:lnSpc>
                <a:spcPct val="101000"/>
              </a:lnSpc>
              <a:spcBef>
                <a:spcPts val="105"/>
              </a:spcBef>
            </a:pP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5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Arial MT"/>
                <a:cs typeface="Arial MT"/>
              </a:rPr>
              <a:t>minimum</a:t>
            </a:r>
            <a:r>
              <a:rPr dirty="0" sz="1550" spc="2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no.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variables/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features </a:t>
            </a:r>
            <a:r>
              <a:rPr dirty="0" sz="1550" spc="-4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perform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clustering?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2317" y="189028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93"/>
                </a:moveTo>
                <a:lnTo>
                  <a:pt x="645363" y="66649"/>
                </a:lnTo>
                <a:lnTo>
                  <a:pt x="622020" y="31978"/>
                </a:lnTo>
                <a:lnTo>
                  <a:pt x="587387" y="8585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15" y="31978"/>
                </a:lnTo>
                <a:lnTo>
                  <a:pt x="8559" y="66649"/>
                </a:lnTo>
                <a:lnTo>
                  <a:pt x="0" y="109093"/>
                </a:lnTo>
                <a:lnTo>
                  <a:pt x="0" y="544944"/>
                </a:lnTo>
                <a:lnTo>
                  <a:pt x="8559" y="587438"/>
                </a:lnTo>
                <a:lnTo>
                  <a:pt x="31915" y="622122"/>
                </a:lnTo>
                <a:lnTo>
                  <a:pt x="66548" y="645477"/>
                </a:lnTo>
                <a:lnTo>
                  <a:pt x="108966" y="654037"/>
                </a:lnTo>
                <a:lnTo>
                  <a:pt x="544969" y="654037"/>
                </a:lnTo>
                <a:lnTo>
                  <a:pt x="587387" y="645477"/>
                </a:lnTo>
                <a:lnTo>
                  <a:pt x="622020" y="622122"/>
                </a:lnTo>
                <a:lnTo>
                  <a:pt x="645363" y="587438"/>
                </a:lnTo>
                <a:lnTo>
                  <a:pt x="653935" y="544944"/>
                </a:lnTo>
                <a:lnTo>
                  <a:pt x="653935" y="109093"/>
                </a:lnTo>
                <a:close/>
              </a:path>
              <a:path w="4858384" h="654050">
                <a:moveTo>
                  <a:pt x="4858016" y="109093"/>
                </a:moveTo>
                <a:lnTo>
                  <a:pt x="4849457" y="66649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85"/>
                </a:lnTo>
                <a:lnTo>
                  <a:pt x="725144" y="31978"/>
                </a:lnTo>
                <a:lnTo>
                  <a:pt x="701751" y="66649"/>
                </a:lnTo>
                <a:lnTo>
                  <a:pt x="693178" y="109093"/>
                </a:lnTo>
                <a:lnTo>
                  <a:pt x="693178" y="544944"/>
                </a:lnTo>
                <a:lnTo>
                  <a:pt x="701751" y="587438"/>
                </a:lnTo>
                <a:lnTo>
                  <a:pt x="725144" y="622122"/>
                </a:lnTo>
                <a:lnTo>
                  <a:pt x="759828" y="645477"/>
                </a:lnTo>
                <a:lnTo>
                  <a:pt x="802271" y="654037"/>
                </a:lnTo>
                <a:lnTo>
                  <a:pt x="4749050" y="654037"/>
                </a:lnTo>
                <a:lnTo>
                  <a:pt x="4791481" y="645477"/>
                </a:lnTo>
                <a:lnTo>
                  <a:pt x="4826114" y="622122"/>
                </a:lnTo>
                <a:lnTo>
                  <a:pt x="4849457" y="587438"/>
                </a:lnTo>
                <a:lnTo>
                  <a:pt x="4858016" y="544944"/>
                </a:lnTo>
                <a:lnTo>
                  <a:pt x="4858016" y="109093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11804" y="2086544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2317" y="262280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15"/>
                </a:lnTo>
                <a:lnTo>
                  <a:pt x="587387" y="8572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72"/>
                </a:lnTo>
                <a:lnTo>
                  <a:pt x="31915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59" y="587387"/>
                </a:lnTo>
                <a:lnTo>
                  <a:pt x="31915" y="622020"/>
                </a:lnTo>
                <a:lnTo>
                  <a:pt x="66548" y="645375"/>
                </a:lnTo>
                <a:lnTo>
                  <a:pt x="108966" y="653935"/>
                </a:lnTo>
                <a:lnTo>
                  <a:pt x="544969" y="653935"/>
                </a:lnTo>
                <a:lnTo>
                  <a:pt x="587387" y="645375"/>
                </a:lnTo>
                <a:lnTo>
                  <a:pt x="622020" y="622020"/>
                </a:lnTo>
                <a:lnTo>
                  <a:pt x="645363" y="587387"/>
                </a:lnTo>
                <a:lnTo>
                  <a:pt x="653935" y="544969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72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72"/>
                </a:lnTo>
                <a:lnTo>
                  <a:pt x="725144" y="31915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69"/>
                </a:lnTo>
                <a:lnTo>
                  <a:pt x="701751" y="587387"/>
                </a:lnTo>
                <a:lnTo>
                  <a:pt x="725144" y="622020"/>
                </a:lnTo>
                <a:lnTo>
                  <a:pt x="759828" y="645375"/>
                </a:lnTo>
                <a:lnTo>
                  <a:pt x="802271" y="653935"/>
                </a:lnTo>
                <a:lnTo>
                  <a:pt x="4749050" y="653935"/>
                </a:lnTo>
                <a:lnTo>
                  <a:pt x="4791481" y="645375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69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9F8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011804" y="2820350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2317" y="335522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80"/>
                </a:moveTo>
                <a:lnTo>
                  <a:pt x="645363" y="66586"/>
                </a:lnTo>
                <a:lnTo>
                  <a:pt x="622020" y="31915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15"/>
                </a:lnTo>
                <a:lnTo>
                  <a:pt x="8559" y="66586"/>
                </a:lnTo>
                <a:lnTo>
                  <a:pt x="0" y="109080"/>
                </a:lnTo>
                <a:lnTo>
                  <a:pt x="0" y="544957"/>
                </a:lnTo>
                <a:lnTo>
                  <a:pt x="8559" y="587400"/>
                </a:lnTo>
                <a:lnTo>
                  <a:pt x="31915" y="622058"/>
                </a:lnTo>
                <a:lnTo>
                  <a:pt x="66548" y="645426"/>
                </a:lnTo>
                <a:lnTo>
                  <a:pt x="108966" y="653999"/>
                </a:lnTo>
                <a:lnTo>
                  <a:pt x="544969" y="653999"/>
                </a:lnTo>
                <a:lnTo>
                  <a:pt x="587387" y="645426"/>
                </a:lnTo>
                <a:lnTo>
                  <a:pt x="622020" y="622058"/>
                </a:lnTo>
                <a:lnTo>
                  <a:pt x="645363" y="587400"/>
                </a:lnTo>
                <a:lnTo>
                  <a:pt x="653935" y="544957"/>
                </a:lnTo>
                <a:lnTo>
                  <a:pt x="653935" y="109080"/>
                </a:lnTo>
                <a:close/>
              </a:path>
              <a:path w="4858384" h="654050">
                <a:moveTo>
                  <a:pt x="4858016" y="109080"/>
                </a:moveTo>
                <a:lnTo>
                  <a:pt x="4849457" y="66586"/>
                </a:lnTo>
                <a:lnTo>
                  <a:pt x="4826114" y="31915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15"/>
                </a:lnTo>
                <a:lnTo>
                  <a:pt x="701751" y="66586"/>
                </a:lnTo>
                <a:lnTo>
                  <a:pt x="693178" y="109080"/>
                </a:lnTo>
                <a:lnTo>
                  <a:pt x="693178" y="544957"/>
                </a:lnTo>
                <a:lnTo>
                  <a:pt x="701751" y="587400"/>
                </a:lnTo>
                <a:lnTo>
                  <a:pt x="725144" y="622058"/>
                </a:lnTo>
                <a:lnTo>
                  <a:pt x="759828" y="645426"/>
                </a:lnTo>
                <a:lnTo>
                  <a:pt x="802271" y="653999"/>
                </a:lnTo>
                <a:lnTo>
                  <a:pt x="4749050" y="653999"/>
                </a:lnTo>
                <a:lnTo>
                  <a:pt x="4791481" y="645426"/>
                </a:lnTo>
                <a:lnTo>
                  <a:pt x="4826114" y="622058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8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011804" y="355415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42316" y="203418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2317" y="408769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16"/>
                </a:moveTo>
                <a:lnTo>
                  <a:pt x="645363" y="66573"/>
                </a:lnTo>
                <a:lnTo>
                  <a:pt x="622020" y="31927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27"/>
                </a:lnTo>
                <a:lnTo>
                  <a:pt x="8559" y="66573"/>
                </a:lnTo>
                <a:lnTo>
                  <a:pt x="0" y="109016"/>
                </a:lnTo>
                <a:lnTo>
                  <a:pt x="0" y="544944"/>
                </a:lnTo>
                <a:lnTo>
                  <a:pt x="8559" y="587387"/>
                </a:lnTo>
                <a:lnTo>
                  <a:pt x="31915" y="622033"/>
                </a:lnTo>
                <a:lnTo>
                  <a:pt x="66548" y="645401"/>
                </a:lnTo>
                <a:lnTo>
                  <a:pt x="108966" y="653973"/>
                </a:lnTo>
                <a:lnTo>
                  <a:pt x="544969" y="653973"/>
                </a:lnTo>
                <a:lnTo>
                  <a:pt x="587387" y="645401"/>
                </a:lnTo>
                <a:lnTo>
                  <a:pt x="622020" y="622033"/>
                </a:lnTo>
                <a:lnTo>
                  <a:pt x="645363" y="587387"/>
                </a:lnTo>
                <a:lnTo>
                  <a:pt x="653935" y="544944"/>
                </a:lnTo>
                <a:lnTo>
                  <a:pt x="653935" y="109016"/>
                </a:lnTo>
                <a:close/>
              </a:path>
              <a:path w="4858384" h="654050">
                <a:moveTo>
                  <a:pt x="4858016" y="109016"/>
                </a:moveTo>
                <a:lnTo>
                  <a:pt x="4849457" y="66573"/>
                </a:lnTo>
                <a:lnTo>
                  <a:pt x="4826114" y="31927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27"/>
                </a:lnTo>
                <a:lnTo>
                  <a:pt x="701751" y="66573"/>
                </a:lnTo>
                <a:lnTo>
                  <a:pt x="693178" y="109016"/>
                </a:lnTo>
                <a:lnTo>
                  <a:pt x="693178" y="544944"/>
                </a:lnTo>
                <a:lnTo>
                  <a:pt x="701751" y="587387"/>
                </a:lnTo>
                <a:lnTo>
                  <a:pt x="725144" y="622033"/>
                </a:lnTo>
                <a:lnTo>
                  <a:pt x="759828" y="645401"/>
                </a:lnTo>
                <a:lnTo>
                  <a:pt x="802271" y="653973"/>
                </a:lnTo>
                <a:lnTo>
                  <a:pt x="4749050" y="653973"/>
                </a:lnTo>
                <a:lnTo>
                  <a:pt x="4791481" y="645401"/>
                </a:lnTo>
                <a:lnTo>
                  <a:pt x="4826114" y="622033"/>
                </a:lnTo>
                <a:lnTo>
                  <a:pt x="4849457" y="587387"/>
                </a:lnTo>
                <a:lnTo>
                  <a:pt x="4858016" y="544944"/>
                </a:lnTo>
                <a:lnTo>
                  <a:pt x="4858016" y="10901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0776" y="2071050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1173" y="278233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9F8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89506" y="282060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1173" y="348604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89506" y="3525582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011804" y="4306818"/>
            <a:ext cx="13716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89506" y="4344918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Quiz</a:t>
            </a:r>
            <a:r>
              <a:rPr dirty="0" spc="130"/>
              <a:t> </a:t>
            </a:r>
            <a:r>
              <a:rPr dirty="0" spc="15"/>
              <a:t>2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2325" y="111861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45"/>
                </a:lnTo>
                <a:lnTo>
                  <a:pt x="19178" y="19171"/>
                </a:lnTo>
                <a:lnTo>
                  <a:pt x="5147" y="39964"/>
                </a:lnTo>
                <a:lnTo>
                  <a:pt x="0" y="65410"/>
                </a:lnTo>
                <a:lnTo>
                  <a:pt x="0" y="588629"/>
                </a:lnTo>
                <a:lnTo>
                  <a:pt x="5147" y="614074"/>
                </a:lnTo>
                <a:lnTo>
                  <a:pt x="19178" y="634867"/>
                </a:lnTo>
                <a:lnTo>
                  <a:pt x="39972" y="648894"/>
                </a:lnTo>
                <a:lnTo>
                  <a:pt x="65413" y="654039"/>
                </a:lnTo>
                <a:lnTo>
                  <a:pt x="4792608" y="654039"/>
                </a:lnTo>
                <a:lnTo>
                  <a:pt x="4818040" y="648894"/>
                </a:lnTo>
                <a:lnTo>
                  <a:pt x="4838834" y="634867"/>
                </a:lnTo>
                <a:lnTo>
                  <a:pt x="4852868" y="614074"/>
                </a:lnTo>
                <a:lnTo>
                  <a:pt x="4858018" y="588629"/>
                </a:lnTo>
                <a:lnTo>
                  <a:pt x="4858018" y="65410"/>
                </a:lnTo>
                <a:lnTo>
                  <a:pt x="4852868" y="39964"/>
                </a:lnTo>
                <a:lnTo>
                  <a:pt x="4838834" y="19171"/>
                </a:lnTo>
                <a:lnTo>
                  <a:pt x="4818040" y="5145"/>
                </a:lnTo>
                <a:lnTo>
                  <a:pt x="4792608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86102" y="1191320"/>
            <a:ext cx="3957954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22275" marR="5080" indent="-410209">
              <a:lnSpc>
                <a:spcPct val="101000"/>
              </a:lnSpc>
              <a:spcBef>
                <a:spcPts val="105"/>
              </a:spcBef>
            </a:pP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dirty="0" sz="15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K-Means </a:t>
            </a:r>
            <a:r>
              <a:rPr dirty="0" sz="1550" spc="-4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fail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give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results?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2317" y="189028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93"/>
                </a:moveTo>
                <a:lnTo>
                  <a:pt x="645363" y="66649"/>
                </a:lnTo>
                <a:lnTo>
                  <a:pt x="622020" y="31978"/>
                </a:lnTo>
                <a:lnTo>
                  <a:pt x="587387" y="8585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15" y="31978"/>
                </a:lnTo>
                <a:lnTo>
                  <a:pt x="8559" y="66649"/>
                </a:lnTo>
                <a:lnTo>
                  <a:pt x="0" y="109093"/>
                </a:lnTo>
                <a:lnTo>
                  <a:pt x="0" y="544944"/>
                </a:lnTo>
                <a:lnTo>
                  <a:pt x="8559" y="587438"/>
                </a:lnTo>
                <a:lnTo>
                  <a:pt x="31915" y="622122"/>
                </a:lnTo>
                <a:lnTo>
                  <a:pt x="66548" y="645477"/>
                </a:lnTo>
                <a:lnTo>
                  <a:pt x="108966" y="654037"/>
                </a:lnTo>
                <a:lnTo>
                  <a:pt x="544969" y="654037"/>
                </a:lnTo>
                <a:lnTo>
                  <a:pt x="587387" y="645477"/>
                </a:lnTo>
                <a:lnTo>
                  <a:pt x="622020" y="622122"/>
                </a:lnTo>
                <a:lnTo>
                  <a:pt x="645363" y="587438"/>
                </a:lnTo>
                <a:lnTo>
                  <a:pt x="653935" y="544944"/>
                </a:lnTo>
                <a:lnTo>
                  <a:pt x="653935" y="109093"/>
                </a:lnTo>
                <a:close/>
              </a:path>
              <a:path w="4858384" h="654050">
                <a:moveTo>
                  <a:pt x="4858016" y="109093"/>
                </a:moveTo>
                <a:lnTo>
                  <a:pt x="4849457" y="66649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85"/>
                </a:lnTo>
                <a:lnTo>
                  <a:pt x="725144" y="31978"/>
                </a:lnTo>
                <a:lnTo>
                  <a:pt x="701751" y="66649"/>
                </a:lnTo>
                <a:lnTo>
                  <a:pt x="693178" y="109093"/>
                </a:lnTo>
                <a:lnTo>
                  <a:pt x="693178" y="544944"/>
                </a:lnTo>
                <a:lnTo>
                  <a:pt x="701751" y="587438"/>
                </a:lnTo>
                <a:lnTo>
                  <a:pt x="725144" y="622122"/>
                </a:lnTo>
                <a:lnTo>
                  <a:pt x="759828" y="645477"/>
                </a:lnTo>
                <a:lnTo>
                  <a:pt x="802271" y="654037"/>
                </a:lnTo>
                <a:lnTo>
                  <a:pt x="4749050" y="654037"/>
                </a:lnTo>
                <a:lnTo>
                  <a:pt x="4791481" y="645477"/>
                </a:lnTo>
                <a:lnTo>
                  <a:pt x="4826114" y="622122"/>
                </a:lnTo>
                <a:lnTo>
                  <a:pt x="4849457" y="587438"/>
                </a:lnTo>
                <a:lnTo>
                  <a:pt x="4858016" y="544944"/>
                </a:lnTo>
                <a:lnTo>
                  <a:pt x="4858016" y="109093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819781" y="2086544"/>
            <a:ext cx="217106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points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outliers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2317" y="262280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15"/>
                </a:lnTo>
                <a:lnTo>
                  <a:pt x="587387" y="8572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72"/>
                </a:lnTo>
                <a:lnTo>
                  <a:pt x="31915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59" y="587387"/>
                </a:lnTo>
                <a:lnTo>
                  <a:pt x="31915" y="622020"/>
                </a:lnTo>
                <a:lnTo>
                  <a:pt x="66548" y="645375"/>
                </a:lnTo>
                <a:lnTo>
                  <a:pt x="108966" y="653935"/>
                </a:lnTo>
                <a:lnTo>
                  <a:pt x="544969" y="653935"/>
                </a:lnTo>
                <a:lnTo>
                  <a:pt x="587387" y="645375"/>
                </a:lnTo>
                <a:lnTo>
                  <a:pt x="622020" y="622020"/>
                </a:lnTo>
                <a:lnTo>
                  <a:pt x="645363" y="587387"/>
                </a:lnTo>
                <a:lnTo>
                  <a:pt x="653935" y="544969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72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72"/>
                </a:lnTo>
                <a:lnTo>
                  <a:pt x="725144" y="31915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69"/>
                </a:lnTo>
                <a:lnTo>
                  <a:pt x="701751" y="587387"/>
                </a:lnTo>
                <a:lnTo>
                  <a:pt x="725144" y="622020"/>
                </a:lnTo>
                <a:lnTo>
                  <a:pt x="759828" y="645375"/>
                </a:lnTo>
                <a:lnTo>
                  <a:pt x="802271" y="653935"/>
                </a:lnTo>
                <a:lnTo>
                  <a:pt x="4749050" y="653935"/>
                </a:lnTo>
                <a:lnTo>
                  <a:pt x="4791481" y="645375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69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352548" y="2820350"/>
            <a:ext cx="31026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points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densities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2317" y="335522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80"/>
                </a:moveTo>
                <a:lnTo>
                  <a:pt x="645363" y="66586"/>
                </a:lnTo>
                <a:lnTo>
                  <a:pt x="622020" y="31915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15"/>
                </a:lnTo>
                <a:lnTo>
                  <a:pt x="8559" y="66586"/>
                </a:lnTo>
                <a:lnTo>
                  <a:pt x="0" y="109080"/>
                </a:lnTo>
                <a:lnTo>
                  <a:pt x="0" y="544957"/>
                </a:lnTo>
                <a:lnTo>
                  <a:pt x="8559" y="587400"/>
                </a:lnTo>
                <a:lnTo>
                  <a:pt x="31915" y="622058"/>
                </a:lnTo>
                <a:lnTo>
                  <a:pt x="66548" y="645426"/>
                </a:lnTo>
                <a:lnTo>
                  <a:pt x="108966" y="653999"/>
                </a:lnTo>
                <a:lnTo>
                  <a:pt x="544969" y="653999"/>
                </a:lnTo>
                <a:lnTo>
                  <a:pt x="587387" y="645426"/>
                </a:lnTo>
                <a:lnTo>
                  <a:pt x="622020" y="622058"/>
                </a:lnTo>
                <a:lnTo>
                  <a:pt x="645363" y="587400"/>
                </a:lnTo>
                <a:lnTo>
                  <a:pt x="653935" y="544957"/>
                </a:lnTo>
                <a:lnTo>
                  <a:pt x="653935" y="109080"/>
                </a:lnTo>
                <a:close/>
              </a:path>
              <a:path w="4858384" h="654050">
                <a:moveTo>
                  <a:pt x="4858016" y="109080"/>
                </a:moveTo>
                <a:lnTo>
                  <a:pt x="4849457" y="66586"/>
                </a:lnTo>
                <a:lnTo>
                  <a:pt x="4826114" y="31915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15"/>
                </a:lnTo>
                <a:lnTo>
                  <a:pt x="701751" y="66586"/>
                </a:lnTo>
                <a:lnTo>
                  <a:pt x="693178" y="109080"/>
                </a:lnTo>
                <a:lnTo>
                  <a:pt x="693178" y="544957"/>
                </a:lnTo>
                <a:lnTo>
                  <a:pt x="701751" y="587400"/>
                </a:lnTo>
                <a:lnTo>
                  <a:pt x="725144" y="622058"/>
                </a:lnTo>
                <a:lnTo>
                  <a:pt x="759828" y="645426"/>
                </a:lnTo>
                <a:lnTo>
                  <a:pt x="802271" y="653999"/>
                </a:lnTo>
                <a:lnTo>
                  <a:pt x="4749050" y="653999"/>
                </a:lnTo>
                <a:lnTo>
                  <a:pt x="4791481" y="645426"/>
                </a:lnTo>
                <a:lnTo>
                  <a:pt x="4826114" y="622058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8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438273" y="3554157"/>
            <a:ext cx="32797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points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non-convex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shapes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42316" y="203418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2317" y="408769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16"/>
                </a:moveTo>
                <a:lnTo>
                  <a:pt x="645363" y="66573"/>
                </a:lnTo>
                <a:lnTo>
                  <a:pt x="622020" y="31927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27"/>
                </a:lnTo>
                <a:lnTo>
                  <a:pt x="8559" y="66573"/>
                </a:lnTo>
                <a:lnTo>
                  <a:pt x="0" y="109016"/>
                </a:lnTo>
                <a:lnTo>
                  <a:pt x="0" y="544944"/>
                </a:lnTo>
                <a:lnTo>
                  <a:pt x="8559" y="587387"/>
                </a:lnTo>
                <a:lnTo>
                  <a:pt x="31915" y="622033"/>
                </a:lnTo>
                <a:lnTo>
                  <a:pt x="66548" y="645401"/>
                </a:lnTo>
                <a:lnTo>
                  <a:pt x="108966" y="653973"/>
                </a:lnTo>
                <a:lnTo>
                  <a:pt x="544969" y="653973"/>
                </a:lnTo>
                <a:lnTo>
                  <a:pt x="587387" y="645401"/>
                </a:lnTo>
                <a:lnTo>
                  <a:pt x="622020" y="622033"/>
                </a:lnTo>
                <a:lnTo>
                  <a:pt x="645363" y="587387"/>
                </a:lnTo>
                <a:lnTo>
                  <a:pt x="653935" y="544944"/>
                </a:lnTo>
                <a:lnTo>
                  <a:pt x="653935" y="109016"/>
                </a:lnTo>
                <a:close/>
              </a:path>
              <a:path w="4858384" h="654050">
                <a:moveTo>
                  <a:pt x="4858016" y="109016"/>
                </a:moveTo>
                <a:lnTo>
                  <a:pt x="4849457" y="66573"/>
                </a:lnTo>
                <a:lnTo>
                  <a:pt x="4826114" y="31927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27"/>
                </a:lnTo>
                <a:lnTo>
                  <a:pt x="701751" y="66573"/>
                </a:lnTo>
                <a:lnTo>
                  <a:pt x="693178" y="109016"/>
                </a:lnTo>
                <a:lnTo>
                  <a:pt x="693178" y="544944"/>
                </a:lnTo>
                <a:lnTo>
                  <a:pt x="701751" y="587387"/>
                </a:lnTo>
                <a:lnTo>
                  <a:pt x="725144" y="622033"/>
                </a:lnTo>
                <a:lnTo>
                  <a:pt x="759828" y="645401"/>
                </a:lnTo>
                <a:lnTo>
                  <a:pt x="802271" y="653973"/>
                </a:lnTo>
                <a:lnTo>
                  <a:pt x="4749050" y="653973"/>
                </a:lnTo>
                <a:lnTo>
                  <a:pt x="4791481" y="645401"/>
                </a:lnTo>
                <a:lnTo>
                  <a:pt x="4826114" y="622033"/>
                </a:lnTo>
                <a:lnTo>
                  <a:pt x="4849457" y="587387"/>
                </a:lnTo>
                <a:lnTo>
                  <a:pt x="4858016" y="544944"/>
                </a:lnTo>
                <a:lnTo>
                  <a:pt x="4858016" y="109016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0776" y="2071050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1173" y="278233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89506" y="282060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1173" y="348604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89506" y="3525582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201163" y="4306818"/>
            <a:ext cx="142113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155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above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89506" y="4344918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5378" y="181542"/>
            <a:ext cx="214630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25"/>
              <a:t>Answer</a:t>
            </a:r>
            <a:r>
              <a:rPr dirty="0" spc="254"/>
              <a:t> </a:t>
            </a:r>
            <a:r>
              <a:rPr dirty="0" spc="15"/>
              <a:t>2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2325" y="111861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45"/>
                </a:lnTo>
                <a:lnTo>
                  <a:pt x="19178" y="19171"/>
                </a:lnTo>
                <a:lnTo>
                  <a:pt x="5147" y="39964"/>
                </a:lnTo>
                <a:lnTo>
                  <a:pt x="0" y="65410"/>
                </a:lnTo>
                <a:lnTo>
                  <a:pt x="0" y="588629"/>
                </a:lnTo>
                <a:lnTo>
                  <a:pt x="5147" y="614074"/>
                </a:lnTo>
                <a:lnTo>
                  <a:pt x="19178" y="634867"/>
                </a:lnTo>
                <a:lnTo>
                  <a:pt x="39972" y="648894"/>
                </a:lnTo>
                <a:lnTo>
                  <a:pt x="65413" y="654039"/>
                </a:lnTo>
                <a:lnTo>
                  <a:pt x="4792608" y="654039"/>
                </a:lnTo>
                <a:lnTo>
                  <a:pt x="4818040" y="648894"/>
                </a:lnTo>
                <a:lnTo>
                  <a:pt x="4838834" y="634867"/>
                </a:lnTo>
                <a:lnTo>
                  <a:pt x="4852868" y="614074"/>
                </a:lnTo>
                <a:lnTo>
                  <a:pt x="4858018" y="588629"/>
                </a:lnTo>
                <a:lnTo>
                  <a:pt x="4858018" y="65410"/>
                </a:lnTo>
                <a:lnTo>
                  <a:pt x="4852868" y="39964"/>
                </a:lnTo>
                <a:lnTo>
                  <a:pt x="4838834" y="19171"/>
                </a:lnTo>
                <a:lnTo>
                  <a:pt x="4818040" y="5145"/>
                </a:lnTo>
                <a:lnTo>
                  <a:pt x="4792608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86102" y="1191320"/>
            <a:ext cx="3957954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22275" marR="5080" indent="-410209">
              <a:lnSpc>
                <a:spcPct val="101000"/>
              </a:lnSpc>
              <a:spcBef>
                <a:spcPts val="105"/>
              </a:spcBef>
            </a:pP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dirty="0" sz="15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K-Means </a:t>
            </a:r>
            <a:r>
              <a:rPr dirty="0" sz="1550" spc="-4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fail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give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results?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2317" y="189028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93"/>
                </a:moveTo>
                <a:lnTo>
                  <a:pt x="645363" y="66649"/>
                </a:lnTo>
                <a:lnTo>
                  <a:pt x="622020" y="31978"/>
                </a:lnTo>
                <a:lnTo>
                  <a:pt x="587387" y="8585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15" y="31978"/>
                </a:lnTo>
                <a:lnTo>
                  <a:pt x="8559" y="66649"/>
                </a:lnTo>
                <a:lnTo>
                  <a:pt x="0" y="109093"/>
                </a:lnTo>
                <a:lnTo>
                  <a:pt x="0" y="544944"/>
                </a:lnTo>
                <a:lnTo>
                  <a:pt x="8559" y="587438"/>
                </a:lnTo>
                <a:lnTo>
                  <a:pt x="31915" y="622122"/>
                </a:lnTo>
                <a:lnTo>
                  <a:pt x="66548" y="645477"/>
                </a:lnTo>
                <a:lnTo>
                  <a:pt x="108966" y="654037"/>
                </a:lnTo>
                <a:lnTo>
                  <a:pt x="544969" y="654037"/>
                </a:lnTo>
                <a:lnTo>
                  <a:pt x="587387" y="645477"/>
                </a:lnTo>
                <a:lnTo>
                  <a:pt x="622020" y="622122"/>
                </a:lnTo>
                <a:lnTo>
                  <a:pt x="645363" y="587438"/>
                </a:lnTo>
                <a:lnTo>
                  <a:pt x="653935" y="544944"/>
                </a:lnTo>
                <a:lnTo>
                  <a:pt x="653935" y="109093"/>
                </a:lnTo>
                <a:close/>
              </a:path>
              <a:path w="4858384" h="654050">
                <a:moveTo>
                  <a:pt x="4858016" y="109093"/>
                </a:moveTo>
                <a:lnTo>
                  <a:pt x="4849457" y="66649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85"/>
                </a:lnTo>
                <a:lnTo>
                  <a:pt x="725144" y="31978"/>
                </a:lnTo>
                <a:lnTo>
                  <a:pt x="701751" y="66649"/>
                </a:lnTo>
                <a:lnTo>
                  <a:pt x="693178" y="109093"/>
                </a:lnTo>
                <a:lnTo>
                  <a:pt x="693178" y="544944"/>
                </a:lnTo>
                <a:lnTo>
                  <a:pt x="701751" y="587438"/>
                </a:lnTo>
                <a:lnTo>
                  <a:pt x="725144" y="622122"/>
                </a:lnTo>
                <a:lnTo>
                  <a:pt x="759828" y="645477"/>
                </a:lnTo>
                <a:lnTo>
                  <a:pt x="802271" y="654037"/>
                </a:lnTo>
                <a:lnTo>
                  <a:pt x="4749050" y="654037"/>
                </a:lnTo>
                <a:lnTo>
                  <a:pt x="4791481" y="645477"/>
                </a:lnTo>
                <a:lnTo>
                  <a:pt x="4826114" y="622122"/>
                </a:lnTo>
                <a:lnTo>
                  <a:pt x="4849457" y="587438"/>
                </a:lnTo>
                <a:lnTo>
                  <a:pt x="4858016" y="544944"/>
                </a:lnTo>
                <a:lnTo>
                  <a:pt x="4858016" y="109093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819781" y="2086544"/>
            <a:ext cx="217106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points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outliers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2317" y="262280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15"/>
                </a:lnTo>
                <a:lnTo>
                  <a:pt x="587387" y="8572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72"/>
                </a:lnTo>
                <a:lnTo>
                  <a:pt x="31915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59" y="587387"/>
                </a:lnTo>
                <a:lnTo>
                  <a:pt x="31915" y="622020"/>
                </a:lnTo>
                <a:lnTo>
                  <a:pt x="66548" y="645375"/>
                </a:lnTo>
                <a:lnTo>
                  <a:pt x="108966" y="653935"/>
                </a:lnTo>
                <a:lnTo>
                  <a:pt x="544969" y="653935"/>
                </a:lnTo>
                <a:lnTo>
                  <a:pt x="587387" y="645375"/>
                </a:lnTo>
                <a:lnTo>
                  <a:pt x="622020" y="622020"/>
                </a:lnTo>
                <a:lnTo>
                  <a:pt x="645363" y="587387"/>
                </a:lnTo>
                <a:lnTo>
                  <a:pt x="653935" y="544969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72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72"/>
                </a:lnTo>
                <a:lnTo>
                  <a:pt x="725144" y="31915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69"/>
                </a:lnTo>
                <a:lnTo>
                  <a:pt x="701751" y="587387"/>
                </a:lnTo>
                <a:lnTo>
                  <a:pt x="725144" y="622020"/>
                </a:lnTo>
                <a:lnTo>
                  <a:pt x="759828" y="645375"/>
                </a:lnTo>
                <a:lnTo>
                  <a:pt x="802271" y="653935"/>
                </a:lnTo>
                <a:lnTo>
                  <a:pt x="4749050" y="653935"/>
                </a:lnTo>
                <a:lnTo>
                  <a:pt x="4791481" y="645375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69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352548" y="2820350"/>
            <a:ext cx="31026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points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densities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2317" y="335522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80"/>
                </a:moveTo>
                <a:lnTo>
                  <a:pt x="645363" y="66586"/>
                </a:lnTo>
                <a:lnTo>
                  <a:pt x="622020" y="31915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15"/>
                </a:lnTo>
                <a:lnTo>
                  <a:pt x="8559" y="66586"/>
                </a:lnTo>
                <a:lnTo>
                  <a:pt x="0" y="109080"/>
                </a:lnTo>
                <a:lnTo>
                  <a:pt x="0" y="544957"/>
                </a:lnTo>
                <a:lnTo>
                  <a:pt x="8559" y="587400"/>
                </a:lnTo>
                <a:lnTo>
                  <a:pt x="31915" y="622058"/>
                </a:lnTo>
                <a:lnTo>
                  <a:pt x="66548" y="645426"/>
                </a:lnTo>
                <a:lnTo>
                  <a:pt x="108966" y="653999"/>
                </a:lnTo>
                <a:lnTo>
                  <a:pt x="544969" y="653999"/>
                </a:lnTo>
                <a:lnTo>
                  <a:pt x="587387" y="645426"/>
                </a:lnTo>
                <a:lnTo>
                  <a:pt x="622020" y="622058"/>
                </a:lnTo>
                <a:lnTo>
                  <a:pt x="645363" y="587400"/>
                </a:lnTo>
                <a:lnTo>
                  <a:pt x="653935" y="544957"/>
                </a:lnTo>
                <a:lnTo>
                  <a:pt x="653935" y="109080"/>
                </a:lnTo>
                <a:close/>
              </a:path>
              <a:path w="4858384" h="654050">
                <a:moveTo>
                  <a:pt x="4858016" y="109080"/>
                </a:moveTo>
                <a:lnTo>
                  <a:pt x="4849457" y="66586"/>
                </a:lnTo>
                <a:lnTo>
                  <a:pt x="4826114" y="31915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15"/>
                </a:lnTo>
                <a:lnTo>
                  <a:pt x="701751" y="66586"/>
                </a:lnTo>
                <a:lnTo>
                  <a:pt x="693178" y="109080"/>
                </a:lnTo>
                <a:lnTo>
                  <a:pt x="693178" y="544957"/>
                </a:lnTo>
                <a:lnTo>
                  <a:pt x="701751" y="587400"/>
                </a:lnTo>
                <a:lnTo>
                  <a:pt x="725144" y="622058"/>
                </a:lnTo>
                <a:lnTo>
                  <a:pt x="759828" y="645426"/>
                </a:lnTo>
                <a:lnTo>
                  <a:pt x="802271" y="653999"/>
                </a:lnTo>
                <a:lnTo>
                  <a:pt x="4749050" y="653999"/>
                </a:lnTo>
                <a:lnTo>
                  <a:pt x="4791481" y="645426"/>
                </a:lnTo>
                <a:lnTo>
                  <a:pt x="4826114" y="622058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8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438273" y="3554157"/>
            <a:ext cx="32797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points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non-convex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shapes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42316" y="203418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2317" y="408769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16"/>
                </a:moveTo>
                <a:lnTo>
                  <a:pt x="645363" y="66573"/>
                </a:lnTo>
                <a:lnTo>
                  <a:pt x="622020" y="31927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27"/>
                </a:lnTo>
                <a:lnTo>
                  <a:pt x="8559" y="66573"/>
                </a:lnTo>
                <a:lnTo>
                  <a:pt x="0" y="109016"/>
                </a:lnTo>
                <a:lnTo>
                  <a:pt x="0" y="544944"/>
                </a:lnTo>
                <a:lnTo>
                  <a:pt x="8559" y="587387"/>
                </a:lnTo>
                <a:lnTo>
                  <a:pt x="31915" y="622033"/>
                </a:lnTo>
                <a:lnTo>
                  <a:pt x="66548" y="645401"/>
                </a:lnTo>
                <a:lnTo>
                  <a:pt x="108966" y="653973"/>
                </a:lnTo>
                <a:lnTo>
                  <a:pt x="544969" y="653973"/>
                </a:lnTo>
                <a:lnTo>
                  <a:pt x="587387" y="645401"/>
                </a:lnTo>
                <a:lnTo>
                  <a:pt x="622020" y="622033"/>
                </a:lnTo>
                <a:lnTo>
                  <a:pt x="645363" y="587387"/>
                </a:lnTo>
                <a:lnTo>
                  <a:pt x="653935" y="544944"/>
                </a:lnTo>
                <a:lnTo>
                  <a:pt x="653935" y="109016"/>
                </a:lnTo>
                <a:close/>
              </a:path>
              <a:path w="4858384" h="654050">
                <a:moveTo>
                  <a:pt x="4858016" y="109016"/>
                </a:moveTo>
                <a:lnTo>
                  <a:pt x="4849457" y="66573"/>
                </a:lnTo>
                <a:lnTo>
                  <a:pt x="4826114" y="31927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27"/>
                </a:lnTo>
                <a:lnTo>
                  <a:pt x="701751" y="66573"/>
                </a:lnTo>
                <a:lnTo>
                  <a:pt x="693178" y="109016"/>
                </a:lnTo>
                <a:lnTo>
                  <a:pt x="693178" y="544944"/>
                </a:lnTo>
                <a:lnTo>
                  <a:pt x="701751" y="587387"/>
                </a:lnTo>
                <a:lnTo>
                  <a:pt x="725144" y="622033"/>
                </a:lnTo>
                <a:lnTo>
                  <a:pt x="759828" y="645401"/>
                </a:lnTo>
                <a:lnTo>
                  <a:pt x="802271" y="653973"/>
                </a:lnTo>
                <a:lnTo>
                  <a:pt x="4749050" y="653973"/>
                </a:lnTo>
                <a:lnTo>
                  <a:pt x="4791481" y="645401"/>
                </a:lnTo>
                <a:lnTo>
                  <a:pt x="4826114" y="622033"/>
                </a:lnTo>
                <a:lnTo>
                  <a:pt x="4849457" y="587387"/>
                </a:lnTo>
                <a:lnTo>
                  <a:pt x="4858016" y="544944"/>
                </a:lnTo>
                <a:lnTo>
                  <a:pt x="4858016" y="109016"/>
                </a:lnTo>
                <a:close/>
              </a:path>
            </a:pathLst>
          </a:custGeom>
          <a:solidFill>
            <a:srgbClr val="A8DB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0776" y="2071050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1173" y="278233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89506" y="282060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1173" y="348604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89506" y="3525582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201163" y="4306818"/>
            <a:ext cx="142113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155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above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89506" y="4344918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4933" y="164397"/>
            <a:ext cx="148971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Quiz</a:t>
            </a:r>
            <a:r>
              <a:rPr dirty="0" spc="130"/>
              <a:t> </a:t>
            </a:r>
            <a:r>
              <a:rPr dirty="0" spc="15"/>
              <a:t>3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15471" y="990600"/>
            <a:ext cx="4858385" cy="858519"/>
          </a:xfrm>
          <a:custGeom>
            <a:avLst/>
            <a:gdLst/>
            <a:ahLst/>
            <a:cxnLst/>
            <a:rect l="l" t="t" r="r" b="b"/>
            <a:pathLst>
              <a:path w="4858385" h="858519">
                <a:moveTo>
                  <a:pt x="4792604" y="0"/>
                </a:moveTo>
                <a:lnTo>
                  <a:pt x="65388" y="0"/>
                </a:lnTo>
                <a:lnTo>
                  <a:pt x="39932" y="6733"/>
                </a:lnTo>
                <a:lnTo>
                  <a:pt x="19148" y="25111"/>
                </a:lnTo>
                <a:lnTo>
                  <a:pt x="5137" y="52399"/>
                </a:lnTo>
                <a:lnTo>
                  <a:pt x="0" y="85862"/>
                </a:lnTo>
                <a:lnTo>
                  <a:pt x="0" y="772424"/>
                </a:lnTo>
                <a:lnTo>
                  <a:pt x="5137" y="805817"/>
                </a:lnTo>
                <a:lnTo>
                  <a:pt x="19148" y="833102"/>
                </a:lnTo>
                <a:lnTo>
                  <a:pt x="39932" y="851505"/>
                </a:lnTo>
                <a:lnTo>
                  <a:pt x="65388" y="858255"/>
                </a:lnTo>
                <a:lnTo>
                  <a:pt x="4792604" y="858255"/>
                </a:lnTo>
                <a:lnTo>
                  <a:pt x="4818037" y="851505"/>
                </a:lnTo>
                <a:lnTo>
                  <a:pt x="4838831" y="833102"/>
                </a:lnTo>
                <a:lnTo>
                  <a:pt x="4852865" y="805817"/>
                </a:lnTo>
                <a:lnTo>
                  <a:pt x="4858015" y="772424"/>
                </a:lnTo>
                <a:lnTo>
                  <a:pt x="4858015" y="85862"/>
                </a:lnTo>
                <a:lnTo>
                  <a:pt x="4852865" y="52399"/>
                </a:lnTo>
                <a:lnTo>
                  <a:pt x="4838831" y="25111"/>
                </a:lnTo>
                <a:lnTo>
                  <a:pt x="4818037" y="6733"/>
                </a:lnTo>
                <a:lnTo>
                  <a:pt x="479260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7254" y="1079433"/>
            <a:ext cx="459803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Assume,</a:t>
            </a:r>
            <a:r>
              <a:rPr dirty="0" sz="1400" spc="-1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observations</a:t>
            </a:r>
            <a:r>
              <a:rPr dirty="0" sz="14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clusters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K-Means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algorithm.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iteration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clusters,</a:t>
            </a:r>
            <a:r>
              <a:rPr dirty="0" sz="1400" spc="-1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C1,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C2,</a:t>
            </a:r>
            <a:r>
              <a:rPr dirty="0" sz="1400" spc="-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C3</a:t>
            </a:r>
            <a:r>
              <a:rPr dirty="0" sz="1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observations: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5467" y="1891537"/>
            <a:ext cx="4858385" cy="654685"/>
          </a:xfrm>
          <a:custGeom>
            <a:avLst/>
            <a:gdLst/>
            <a:ahLst/>
            <a:cxnLst/>
            <a:rect l="l" t="t" r="r" b="b"/>
            <a:pathLst>
              <a:path w="4858385" h="654685">
                <a:moveTo>
                  <a:pt x="653910" y="109080"/>
                </a:moveTo>
                <a:lnTo>
                  <a:pt x="645350" y="66636"/>
                </a:lnTo>
                <a:lnTo>
                  <a:pt x="622007" y="31965"/>
                </a:lnTo>
                <a:lnTo>
                  <a:pt x="587362" y="8572"/>
                </a:lnTo>
                <a:lnTo>
                  <a:pt x="544944" y="0"/>
                </a:lnTo>
                <a:lnTo>
                  <a:pt x="109016" y="0"/>
                </a:lnTo>
                <a:lnTo>
                  <a:pt x="66573" y="8572"/>
                </a:lnTo>
                <a:lnTo>
                  <a:pt x="31927" y="31965"/>
                </a:lnTo>
                <a:lnTo>
                  <a:pt x="8559" y="66636"/>
                </a:lnTo>
                <a:lnTo>
                  <a:pt x="0" y="109080"/>
                </a:lnTo>
                <a:lnTo>
                  <a:pt x="0" y="544957"/>
                </a:lnTo>
                <a:lnTo>
                  <a:pt x="8559" y="587400"/>
                </a:lnTo>
                <a:lnTo>
                  <a:pt x="31927" y="622084"/>
                </a:lnTo>
                <a:lnTo>
                  <a:pt x="66573" y="645477"/>
                </a:lnTo>
                <a:lnTo>
                  <a:pt x="109016" y="654062"/>
                </a:lnTo>
                <a:lnTo>
                  <a:pt x="544944" y="654062"/>
                </a:lnTo>
                <a:lnTo>
                  <a:pt x="587362" y="645477"/>
                </a:lnTo>
                <a:lnTo>
                  <a:pt x="622007" y="622084"/>
                </a:lnTo>
                <a:lnTo>
                  <a:pt x="645350" y="587400"/>
                </a:lnTo>
                <a:lnTo>
                  <a:pt x="653910" y="544957"/>
                </a:lnTo>
                <a:lnTo>
                  <a:pt x="653910" y="109080"/>
                </a:lnTo>
                <a:close/>
              </a:path>
              <a:path w="4858385" h="654685">
                <a:moveTo>
                  <a:pt x="4858016" y="109080"/>
                </a:moveTo>
                <a:lnTo>
                  <a:pt x="4849457" y="66636"/>
                </a:lnTo>
                <a:lnTo>
                  <a:pt x="4826101" y="31965"/>
                </a:lnTo>
                <a:lnTo>
                  <a:pt x="4791468" y="8572"/>
                </a:lnTo>
                <a:lnTo>
                  <a:pt x="4749050" y="0"/>
                </a:lnTo>
                <a:lnTo>
                  <a:pt x="802259" y="0"/>
                </a:lnTo>
                <a:lnTo>
                  <a:pt x="759815" y="8572"/>
                </a:lnTo>
                <a:lnTo>
                  <a:pt x="725131" y="31965"/>
                </a:lnTo>
                <a:lnTo>
                  <a:pt x="701738" y="66636"/>
                </a:lnTo>
                <a:lnTo>
                  <a:pt x="693153" y="109080"/>
                </a:lnTo>
                <a:lnTo>
                  <a:pt x="693153" y="544957"/>
                </a:lnTo>
                <a:lnTo>
                  <a:pt x="701738" y="587400"/>
                </a:lnTo>
                <a:lnTo>
                  <a:pt x="725131" y="622084"/>
                </a:lnTo>
                <a:lnTo>
                  <a:pt x="759815" y="645477"/>
                </a:lnTo>
                <a:lnTo>
                  <a:pt x="802259" y="654062"/>
                </a:lnTo>
                <a:lnTo>
                  <a:pt x="4749050" y="654062"/>
                </a:lnTo>
                <a:lnTo>
                  <a:pt x="4791468" y="645477"/>
                </a:lnTo>
                <a:lnTo>
                  <a:pt x="4826101" y="622084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8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71956" y="2093529"/>
            <a:ext cx="22942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5467" y="262408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5" h="654050">
                <a:moveTo>
                  <a:pt x="653910" y="108966"/>
                </a:moveTo>
                <a:lnTo>
                  <a:pt x="645350" y="66548"/>
                </a:lnTo>
                <a:lnTo>
                  <a:pt x="622007" y="31902"/>
                </a:lnTo>
                <a:lnTo>
                  <a:pt x="587362" y="8559"/>
                </a:lnTo>
                <a:lnTo>
                  <a:pt x="544944" y="0"/>
                </a:lnTo>
                <a:lnTo>
                  <a:pt x="109016" y="0"/>
                </a:lnTo>
                <a:lnTo>
                  <a:pt x="66573" y="8559"/>
                </a:lnTo>
                <a:lnTo>
                  <a:pt x="31927" y="31902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44"/>
                </a:lnTo>
                <a:lnTo>
                  <a:pt x="8559" y="587362"/>
                </a:lnTo>
                <a:lnTo>
                  <a:pt x="31927" y="622007"/>
                </a:lnTo>
                <a:lnTo>
                  <a:pt x="66573" y="645350"/>
                </a:lnTo>
                <a:lnTo>
                  <a:pt x="109016" y="653910"/>
                </a:lnTo>
                <a:lnTo>
                  <a:pt x="544944" y="653910"/>
                </a:lnTo>
                <a:lnTo>
                  <a:pt x="587362" y="645350"/>
                </a:lnTo>
                <a:lnTo>
                  <a:pt x="622007" y="622007"/>
                </a:lnTo>
                <a:lnTo>
                  <a:pt x="645350" y="587362"/>
                </a:lnTo>
                <a:lnTo>
                  <a:pt x="653910" y="544944"/>
                </a:lnTo>
                <a:lnTo>
                  <a:pt x="653910" y="108966"/>
                </a:lnTo>
                <a:close/>
              </a:path>
              <a:path w="4858385" h="654050">
                <a:moveTo>
                  <a:pt x="4858016" y="108966"/>
                </a:moveTo>
                <a:lnTo>
                  <a:pt x="4849457" y="66548"/>
                </a:lnTo>
                <a:lnTo>
                  <a:pt x="4826101" y="31902"/>
                </a:lnTo>
                <a:lnTo>
                  <a:pt x="4791468" y="8559"/>
                </a:lnTo>
                <a:lnTo>
                  <a:pt x="4749050" y="0"/>
                </a:lnTo>
                <a:lnTo>
                  <a:pt x="802259" y="0"/>
                </a:lnTo>
                <a:lnTo>
                  <a:pt x="759815" y="8559"/>
                </a:lnTo>
                <a:lnTo>
                  <a:pt x="725131" y="31902"/>
                </a:lnTo>
                <a:lnTo>
                  <a:pt x="701738" y="66548"/>
                </a:lnTo>
                <a:lnTo>
                  <a:pt x="693153" y="108966"/>
                </a:lnTo>
                <a:lnTo>
                  <a:pt x="693153" y="544944"/>
                </a:lnTo>
                <a:lnTo>
                  <a:pt x="701738" y="587362"/>
                </a:lnTo>
                <a:lnTo>
                  <a:pt x="725131" y="622007"/>
                </a:lnTo>
                <a:lnTo>
                  <a:pt x="759815" y="645350"/>
                </a:lnTo>
                <a:lnTo>
                  <a:pt x="802259" y="653910"/>
                </a:lnTo>
                <a:lnTo>
                  <a:pt x="4749050" y="653910"/>
                </a:lnTo>
                <a:lnTo>
                  <a:pt x="4791468" y="645350"/>
                </a:lnTo>
                <a:lnTo>
                  <a:pt x="4826101" y="622007"/>
                </a:lnTo>
                <a:lnTo>
                  <a:pt x="4849457" y="587362"/>
                </a:lnTo>
                <a:lnTo>
                  <a:pt x="4858016" y="544944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1956" y="2827335"/>
            <a:ext cx="22942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5467" y="335648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5" h="654050">
                <a:moveTo>
                  <a:pt x="653910" y="108966"/>
                </a:moveTo>
                <a:lnTo>
                  <a:pt x="645350" y="66548"/>
                </a:lnTo>
                <a:lnTo>
                  <a:pt x="622007" y="31915"/>
                </a:lnTo>
                <a:lnTo>
                  <a:pt x="587362" y="8559"/>
                </a:lnTo>
                <a:lnTo>
                  <a:pt x="544944" y="0"/>
                </a:lnTo>
                <a:lnTo>
                  <a:pt x="109016" y="0"/>
                </a:lnTo>
                <a:lnTo>
                  <a:pt x="66573" y="8559"/>
                </a:lnTo>
                <a:lnTo>
                  <a:pt x="31927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57"/>
                </a:lnTo>
                <a:lnTo>
                  <a:pt x="8559" y="587387"/>
                </a:lnTo>
                <a:lnTo>
                  <a:pt x="31927" y="622033"/>
                </a:lnTo>
                <a:lnTo>
                  <a:pt x="66573" y="645401"/>
                </a:lnTo>
                <a:lnTo>
                  <a:pt x="109016" y="653961"/>
                </a:lnTo>
                <a:lnTo>
                  <a:pt x="544944" y="653961"/>
                </a:lnTo>
                <a:lnTo>
                  <a:pt x="587362" y="645401"/>
                </a:lnTo>
                <a:lnTo>
                  <a:pt x="622007" y="622033"/>
                </a:lnTo>
                <a:lnTo>
                  <a:pt x="645350" y="587387"/>
                </a:lnTo>
                <a:lnTo>
                  <a:pt x="653910" y="544957"/>
                </a:lnTo>
                <a:lnTo>
                  <a:pt x="653910" y="108966"/>
                </a:lnTo>
                <a:close/>
              </a:path>
              <a:path w="4858385" h="654050">
                <a:moveTo>
                  <a:pt x="4858016" y="108966"/>
                </a:moveTo>
                <a:lnTo>
                  <a:pt x="4849457" y="66548"/>
                </a:lnTo>
                <a:lnTo>
                  <a:pt x="4826101" y="31915"/>
                </a:lnTo>
                <a:lnTo>
                  <a:pt x="4791468" y="8559"/>
                </a:lnTo>
                <a:lnTo>
                  <a:pt x="4749050" y="0"/>
                </a:lnTo>
                <a:lnTo>
                  <a:pt x="802259" y="0"/>
                </a:lnTo>
                <a:lnTo>
                  <a:pt x="759815" y="8559"/>
                </a:lnTo>
                <a:lnTo>
                  <a:pt x="725131" y="31915"/>
                </a:lnTo>
                <a:lnTo>
                  <a:pt x="701738" y="66548"/>
                </a:lnTo>
                <a:lnTo>
                  <a:pt x="693153" y="108966"/>
                </a:lnTo>
                <a:lnTo>
                  <a:pt x="693153" y="544957"/>
                </a:lnTo>
                <a:lnTo>
                  <a:pt x="701738" y="587387"/>
                </a:lnTo>
                <a:lnTo>
                  <a:pt x="725131" y="622033"/>
                </a:lnTo>
                <a:lnTo>
                  <a:pt x="759815" y="645401"/>
                </a:lnTo>
                <a:lnTo>
                  <a:pt x="802259" y="653961"/>
                </a:lnTo>
                <a:lnTo>
                  <a:pt x="4749050" y="653961"/>
                </a:lnTo>
                <a:lnTo>
                  <a:pt x="4791468" y="645401"/>
                </a:lnTo>
                <a:lnTo>
                  <a:pt x="4826101" y="622033"/>
                </a:lnTo>
                <a:lnTo>
                  <a:pt x="4849457" y="587387"/>
                </a:lnTo>
                <a:lnTo>
                  <a:pt x="4858016" y="544957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71956" y="3561015"/>
            <a:ext cx="22942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5461" y="2035503"/>
            <a:ext cx="462280" cy="307975"/>
          </a:xfrm>
          <a:custGeom>
            <a:avLst/>
            <a:gdLst/>
            <a:ahLst/>
            <a:cxnLst/>
            <a:rect l="l" t="t" r="r" b="b"/>
            <a:pathLst>
              <a:path w="462280" h="307975">
                <a:moveTo>
                  <a:pt x="462223" y="0"/>
                </a:moveTo>
                <a:lnTo>
                  <a:pt x="0" y="0"/>
                </a:lnTo>
                <a:lnTo>
                  <a:pt x="0" y="307777"/>
                </a:lnTo>
                <a:lnTo>
                  <a:pt x="462223" y="307777"/>
                </a:lnTo>
                <a:lnTo>
                  <a:pt x="46222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5467" y="4088929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5" h="654050">
                <a:moveTo>
                  <a:pt x="653910" y="109016"/>
                </a:moveTo>
                <a:lnTo>
                  <a:pt x="645350" y="66586"/>
                </a:lnTo>
                <a:lnTo>
                  <a:pt x="622007" y="31927"/>
                </a:lnTo>
                <a:lnTo>
                  <a:pt x="587362" y="8572"/>
                </a:lnTo>
                <a:lnTo>
                  <a:pt x="544944" y="0"/>
                </a:lnTo>
                <a:lnTo>
                  <a:pt x="109016" y="0"/>
                </a:lnTo>
                <a:lnTo>
                  <a:pt x="66573" y="8572"/>
                </a:lnTo>
                <a:lnTo>
                  <a:pt x="31927" y="31927"/>
                </a:lnTo>
                <a:lnTo>
                  <a:pt x="8559" y="66586"/>
                </a:lnTo>
                <a:lnTo>
                  <a:pt x="0" y="109016"/>
                </a:lnTo>
                <a:lnTo>
                  <a:pt x="0" y="544969"/>
                </a:lnTo>
                <a:lnTo>
                  <a:pt x="8559" y="587400"/>
                </a:lnTo>
                <a:lnTo>
                  <a:pt x="31927" y="622046"/>
                </a:lnTo>
                <a:lnTo>
                  <a:pt x="66573" y="645414"/>
                </a:lnTo>
                <a:lnTo>
                  <a:pt x="109016" y="653973"/>
                </a:lnTo>
                <a:lnTo>
                  <a:pt x="544944" y="653973"/>
                </a:lnTo>
                <a:lnTo>
                  <a:pt x="587362" y="645414"/>
                </a:lnTo>
                <a:lnTo>
                  <a:pt x="622007" y="622046"/>
                </a:lnTo>
                <a:lnTo>
                  <a:pt x="645350" y="587400"/>
                </a:lnTo>
                <a:lnTo>
                  <a:pt x="653910" y="544969"/>
                </a:lnTo>
                <a:lnTo>
                  <a:pt x="653910" y="109016"/>
                </a:lnTo>
                <a:close/>
              </a:path>
              <a:path w="4858385" h="654050">
                <a:moveTo>
                  <a:pt x="4858016" y="109016"/>
                </a:moveTo>
                <a:lnTo>
                  <a:pt x="4849457" y="66586"/>
                </a:lnTo>
                <a:lnTo>
                  <a:pt x="4826101" y="31927"/>
                </a:lnTo>
                <a:lnTo>
                  <a:pt x="4791468" y="8572"/>
                </a:lnTo>
                <a:lnTo>
                  <a:pt x="4749050" y="0"/>
                </a:lnTo>
                <a:lnTo>
                  <a:pt x="802259" y="0"/>
                </a:lnTo>
                <a:lnTo>
                  <a:pt x="759815" y="8572"/>
                </a:lnTo>
                <a:lnTo>
                  <a:pt x="725131" y="31927"/>
                </a:lnTo>
                <a:lnTo>
                  <a:pt x="701738" y="66586"/>
                </a:lnTo>
                <a:lnTo>
                  <a:pt x="693153" y="109016"/>
                </a:lnTo>
                <a:lnTo>
                  <a:pt x="693153" y="544969"/>
                </a:lnTo>
                <a:lnTo>
                  <a:pt x="701738" y="587400"/>
                </a:lnTo>
                <a:lnTo>
                  <a:pt x="725131" y="622046"/>
                </a:lnTo>
                <a:lnTo>
                  <a:pt x="759815" y="645414"/>
                </a:lnTo>
                <a:lnTo>
                  <a:pt x="802259" y="653973"/>
                </a:lnTo>
                <a:lnTo>
                  <a:pt x="4749050" y="653973"/>
                </a:lnTo>
                <a:lnTo>
                  <a:pt x="4791468" y="645414"/>
                </a:lnTo>
                <a:lnTo>
                  <a:pt x="4826101" y="622046"/>
                </a:lnTo>
                <a:lnTo>
                  <a:pt x="4849457" y="587400"/>
                </a:lnTo>
                <a:lnTo>
                  <a:pt x="4858016" y="544969"/>
                </a:lnTo>
                <a:lnTo>
                  <a:pt x="4858016" y="10901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82044" y="2062795"/>
            <a:ext cx="1568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4245" y="2783537"/>
            <a:ext cx="462280" cy="307975"/>
          </a:xfrm>
          <a:custGeom>
            <a:avLst/>
            <a:gdLst/>
            <a:ahLst/>
            <a:cxnLst/>
            <a:rect l="l" t="t" r="r" b="b"/>
            <a:pathLst>
              <a:path w="462280" h="307975">
                <a:moveTo>
                  <a:pt x="462223" y="0"/>
                </a:moveTo>
                <a:lnTo>
                  <a:pt x="0" y="0"/>
                </a:lnTo>
                <a:lnTo>
                  <a:pt x="0" y="307765"/>
                </a:lnTo>
                <a:lnTo>
                  <a:pt x="462223" y="307765"/>
                </a:lnTo>
                <a:lnTo>
                  <a:pt x="46222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71567" y="2812095"/>
            <a:ext cx="1568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24245" y="3487244"/>
            <a:ext cx="462280" cy="307975"/>
          </a:xfrm>
          <a:custGeom>
            <a:avLst/>
            <a:gdLst/>
            <a:ahLst/>
            <a:cxnLst/>
            <a:rect l="l" t="t" r="r" b="b"/>
            <a:pathLst>
              <a:path w="462280" h="307975">
                <a:moveTo>
                  <a:pt x="462223" y="0"/>
                </a:moveTo>
                <a:lnTo>
                  <a:pt x="0" y="0"/>
                </a:lnTo>
                <a:lnTo>
                  <a:pt x="0" y="307765"/>
                </a:lnTo>
                <a:lnTo>
                  <a:pt x="462223" y="307765"/>
                </a:lnTo>
                <a:lnTo>
                  <a:pt x="46222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71567" y="3517327"/>
            <a:ext cx="1568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03853" y="1011692"/>
            <a:ext cx="2425065" cy="2079625"/>
          </a:xfrm>
          <a:custGeom>
            <a:avLst/>
            <a:gdLst/>
            <a:ahLst/>
            <a:cxnLst/>
            <a:rect l="l" t="t" r="r" b="b"/>
            <a:pathLst>
              <a:path w="2425065" h="2079625">
                <a:moveTo>
                  <a:pt x="0" y="346709"/>
                </a:moveTo>
                <a:lnTo>
                  <a:pt x="1290" y="276820"/>
                </a:lnTo>
                <a:lnTo>
                  <a:pt x="4991" y="211732"/>
                </a:lnTo>
                <a:lnTo>
                  <a:pt x="10846" y="152837"/>
                </a:lnTo>
                <a:lnTo>
                  <a:pt x="18600" y="101528"/>
                </a:lnTo>
                <a:lnTo>
                  <a:pt x="27997" y="59198"/>
                </a:lnTo>
                <a:lnTo>
                  <a:pt x="50698" y="7041"/>
                </a:lnTo>
                <a:lnTo>
                  <a:pt x="63489" y="0"/>
                </a:lnTo>
                <a:lnTo>
                  <a:pt x="2361194" y="0"/>
                </a:lnTo>
                <a:lnTo>
                  <a:pt x="2396686" y="59198"/>
                </a:lnTo>
                <a:lnTo>
                  <a:pt x="2406083" y="101528"/>
                </a:lnTo>
                <a:lnTo>
                  <a:pt x="2413837" y="152837"/>
                </a:lnTo>
                <a:lnTo>
                  <a:pt x="2419692" y="211732"/>
                </a:lnTo>
                <a:lnTo>
                  <a:pt x="2423393" y="276820"/>
                </a:lnTo>
                <a:lnTo>
                  <a:pt x="2424683" y="346709"/>
                </a:lnTo>
                <a:lnTo>
                  <a:pt x="2424683" y="1732900"/>
                </a:lnTo>
                <a:lnTo>
                  <a:pt x="2423393" y="1802786"/>
                </a:lnTo>
                <a:lnTo>
                  <a:pt x="2419692" y="1867873"/>
                </a:lnTo>
                <a:lnTo>
                  <a:pt x="2413837" y="1926767"/>
                </a:lnTo>
                <a:lnTo>
                  <a:pt x="2406083" y="1978077"/>
                </a:lnTo>
                <a:lnTo>
                  <a:pt x="2396686" y="2020409"/>
                </a:lnTo>
                <a:lnTo>
                  <a:pt x="2373985" y="2072568"/>
                </a:lnTo>
                <a:lnTo>
                  <a:pt x="2361194" y="2079610"/>
                </a:lnTo>
                <a:lnTo>
                  <a:pt x="63489" y="2079610"/>
                </a:lnTo>
                <a:lnTo>
                  <a:pt x="27997" y="2020409"/>
                </a:lnTo>
                <a:lnTo>
                  <a:pt x="18600" y="1978077"/>
                </a:lnTo>
                <a:lnTo>
                  <a:pt x="10846" y="1926767"/>
                </a:lnTo>
                <a:lnTo>
                  <a:pt x="4991" y="1867873"/>
                </a:lnTo>
                <a:lnTo>
                  <a:pt x="1290" y="1802786"/>
                </a:lnTo>
                <a:lnTo>
                  <a:pt x="0" y="1732900"/>
                </a:lnTo>
                <a:lnTo>
                  <a:pt x="0" y="34670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071620" y="1284919"/>
            <a:ext cx="1867535" cy="15316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1</a:t>
            </a:r>
            <a:r>
              <a:rPr dirty="0" sz="1400" spc="5">
                <a:latin typeface="Arial MT"/>
                <a:cs typeface="Arial MT"/>
              </a:rPr>
              <a:t>: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{(</a:t>
            </a:r>
            <a:r>
              <a:rPr dirty="0" sz="1400" spc="45">
                <a:latin typeface="Arial MT"/>
                <a:cs typeface="Arial MT"/>
              </a:rPr>
              <a:t>2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2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4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4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6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6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  <a:spcBef>
                <a:spcPts val="50"/>
              </a:spcBef>
            </a:pPr>
            <a:r>
              <a:rPr dirty="0" sz="1400" spc="3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2</a:t>
            </a:r>
            <a:r>
              <a:rPr dirty="0" sz="1400" spc="5">
                <a:latin typeface="Arial MT"/>
                <a:cs typeface="Arial MT"/>
              </a:rPr>
              <a:t>: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{(</a:t>
            </a:r>
            <a:r>
              <a:rPr dirty="0" sz="1400" spc="45">
                <a:latin typeface="Arial MT"/>
                <a:cs typeface="Arial MT"/>
              </a:rPr>
              <a:t>0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4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4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0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55"/>
              </a:lnSpc>
            </a:pPr>
            <a:r>
              <a:rPr dirty="0" sz="1400" spc="3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3</a:t>
            </a:r>
            <a:r>
              <a:rPr dirty="0" sz="1400" spc="5">
                <a:latin typeface="Arial MT"/>
                <a:cs typeface="Arial MT"/>
              </a:rPr>
              <a:t>: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{(</a:t>
            </a:r>
            <a:r>
              <a:rPr dirty="0" sz="1400" spc="45">
                <a:latin typeface="Arial MT"/>
                <a:cs typeface="Arial MT"/>
              </a:rPr>
              <a:t>5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5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9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9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</a:pPr>
            <a:r>
              <a:rPr dirty="0" sz="1400" spc="10">
                <a:latin typeface="Arial MT"/>
                <a:cs typeface="Arial MT"/>
              </a:rPr>
              <a:t>What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will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be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cluster</a:t>
            </a:r>
            <a:endParaRPr sz="1400">
              <a:latin typeface="Arial MT"/>
              <a:cs typeface="Arial MT"/>
            </a:endParaRPr>
          </a:p>
          <a:p>
            <a:pPr marL="12700" marR="31115">
              <a:lnSpc>
                <a:spcPct val="100600"/>
              </a:lnSpc>
              <a:spcBef>
                <a:spcPts val="35"/>
              </a:spcBef>
            </a:pPr>
            <a:r>
              <a:rPr dirty="0" sz="1400" spc="40">
                <a:latin typeface="Arial MT"/>
                <a:cs typeface="Arial MT"/>
              </a:rPr>
              <a:t>ce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9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5">
                <a:latin typeface="Arial MT"/>
                <a:cs typeface="Arial MT"/>
              </a:rPr>
              <a:t>f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30">
                <a:latin typeface="Arial MT"/>
                <a:cs typeface="Arial MT"/>
              </a:rPr>
              <a:t>y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u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40">
                <a:latin typeface="Arial MT"/>
                <a:cs typeface="Arial MT"/>
              </a:rPr>
              <a:t>w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15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o 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ocee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70">
                <a:latin typeface="Times New Roman"/>
                <a:cs typeface="Times New Roman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55">
                <a:latin typeface="Times New Roman"/>
                <a:cs typeface="Times New Roman"/>
              </a:rPr>
              <a:t> </a:t>
            </a:r>
            <a:r>
              <a:rPr dirty="0" sz="1400" spc="40">
                <a:latin typeface="Arial MT"/>
                <a:cs typeface="Arial MT"/>
              </a:rPr>
              <a:t>seco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0">
                <a:latin typeface="Arial MT"/>
                <a:cs typeface="Arial MT"/>
              </a:rPr>
              <a:t>d 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Arial MT"/>
                <a:cs typeface="Arial MT"/>
              </a:rPr>
              <a:t>iteration?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671956" y="4311991"/>
            <a:ext cx="1135380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1567" y="4334851"/>
            <a:ext cx="156845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4933" y="164397"/>
            <a:ext cx="214630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0"/>
              <a:t>Answer</a:t>
            </a:r>
            <a:r>
              <a:rPr dirty="0" spc="280"/>
              <a:t> </a:t>
            </a:r>
            <a:r>
              <a:rPr dirty="0" spc="15"/>
              <a:t>3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15471" y="990600"/>
            <a:ext cx="4858385" cy="858519"/>
          </a:xfrm>
          <a:custGeom>
            <a:avLst/>
            <a:gdLst/>
            <a:ahLst/>
            <a:cxnLst/>
            <a:rect l="l" t="t" r="r" b="b"/>
            <a:pathLst>
              <a:path w="4858385" h="858519">
                <a:moveTo>
                  <a:pt x="4792604" y="0"/>
                </a:moveTo>
                <a:lnTo>
                  <a:pt x="65388" y="0"/>
                </a:lnTo>
                <a:lnTo>
                  <a:pt x="39932" y="6733"/>
                </a:lnTo>
                <a:lnTo>
                  <a:pt x="19148" y="25111"/>
                </a:lnTo>
                <a:lnTo>
                  <a:pt x="5137" y="52399"/>
                </a:lnTo>
                <a:lnTo>
                  <a:pt x="0" y="85862"/>
                </a:lnTo>
                <a:lnTo>
                  <a:pt x="0" y="772424"/>
                </a:lnTo>
                <a:lnTo>
                  <a:pt x="5137" y="805817"/>
                </a:lnTo>
                <a:lnTo>
                  <a:pt x="19148" y="833102"/>
                </a:lnTo>
                <a:lnTo>
                  <a:pt x="39932" y="851505"/>
                </a:lnTo>
                <a:lnTo>
                  <a:pt x="65388" y="858255"/>
                </a:lnTo>
                <a:lnTo>
                  <a:pt x="4792604" y="858255"/>
                </a:lnTo>
                <a:lnTo>
                  <a:pt x="4818037" y="851505"/>
                </a:lnTo>
                <a:lnTo>
                  <a:pt x="4838831" y="833102"/>
                </a:lnTo>
                <a:lnTo>
                  <a:pt x="4852865" y="805817"/>
                </a:lnTo>
                <a:lnTo>
                  <a:pt x="4858015" y="772424"/>
                </a:lnTo>
                <a:lnTo>
                  <a:pt x="4858015" y="85862"/>
                </a:lnTo>
                <a:lnTo>
                  <a:pt x="4852865" y="52399"/>
                </a:lnTo>
                <a:lnTo>
                  <a:pt x="4838831" y="25111"/>
                </a:lnTo>
                <a:lnTo>
                  <a:pt x="4818037" y="6733"/>
                </a:lnTo>
                <a:lnTo>
                  <a:pt x="479260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7254" y="1079433"/>
            <a:ext cx="459803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Assume,</a:t>
            </a:r>
            <a:r>
              <a:rPr dirty="0" sz="1400" spc="-1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observations</a:t>
            </a:r>
            <a:r>
              <a:rPr dirty="0" sz="14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clusters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K-Means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algorithm.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iteration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clusters,</a:t>
            </a:r>
            <a:r>
              <a:rPr dirty="0" sz="1400" spc="-1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C1,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C2,</a:t>
            </a:r>
            <a:r>
              <a:rPr dirty="0" sz="1400" spc="-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C3</a:t>
            </a:r>
            <a:r>
              <a:rPr dirty="0" sz="1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observations: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5467" y="1891537"/>
            <a:ext cx="4858385" cy="654685"/>
          </a:xfrm>
          <a:custGeom>
            <a:avLst/>
            <a:gdLst/>
            <a:ahLst/>
            <a:cxnLst/>
            <a:rect l="l" t="t" r="r" b="b"/>
            <a:pathLst>
              <a:path w="4858385" h="654685">
                <a:moveTo>
                  <a:pt x="653910" y="109080"/>
                </a:moveTo>
                <a:lnTo>
                  <a:pt x="645350" y="66636"/>
                </a:lnTo>
                <a:lnTo>
                  <a:pt x="622007" y="31965"/>
                </a:lnTo>
                <a:lnTo>
                  <a:pt x="587362" y="8572"/>
                </a:lnTo>
                <a:lnTo>
                  <a:pt x="544944" y="0"/>
                </a:lnTo>
                <a:lnTo>
                  <a:pt x="109016" y="0"/>
                </a:lnTo>
                <a:lnTo>
                  <a:pt x="66573" y="8572"/>
                </a:lnTo>
                <a:lnTo>
                  <a:pt x="31927" y="31965"/>
                </a:lnTo>
                <a:lnTo>
                  <a:pt x="8559" y="66636"/>
                </a:lnTo>
                <a:lnTo>
                  <a:pt x="0" y="109080"/>
                </a:lnTo>
                <a:lnTo>
                  <a:pt x="0" y="544957"/>
                </a:lnTo>
                <a:lnTo>
                  <a:pt x="8559" y="587400"/>
                </a:lnTo>
                <a:lnTo>
                  <a:pt x="31927" y="622084"/>
                </a:lnTo>
                <a:lnTo>
                  <a:pt x="66573" y="645477"/>
                </a:lnTo>
                <a:lnTo>
                  <a:pt x="109016" y="654062"/>
                </a:lnTo>
                <a:lnTo>
                  <a:pt x="544944" y="654062"/>
                </a:lnTo>
                <a:lnTo>
                  <a:pt x="587362" y="645477"/>
                </a:lnTo>
                <a:lnTo>
                  <a:pt x="622007" y="622084"/>
                </a:lnTo>
                <a:lnTo>
                  <a:pt x="645350" y="587400"/>
                </a:lnTo>
                <a:lnTo>
                  <a:pt x="653910" y="544957"/>
                </a:lnTo>
                <a:lnTo>
                  <a:pt x="653910" y="109080"/>
                </a:lnTo>
                <a:close/>
              </a:path>
              <a:path w="4858385" h="654685">
                <a:moveTo>
                  <a:pt x="4858016" y="109080"/>
                </a:moveTo>
                <a:lnTo>
                  <a:pt x="4849457" y="66636"/>
                </a:lnTo>
                <a:lnTo>
                  <a:pt x="4826101" y="31965"/>
                </a:lnTo>
                <a:lnTo>
                  <a:pt x="4791468" y="8572"/>
                </a:lnTo>
                <a:lnTo>
                  <a:pt x="4749050" y="0"/>
                </a:lnTo>
                <a:lnTo>
                  <a:pt x="802259" y="0"/>
                </a:lnTo>
                <a:lnTo>
                  <a:pt x="759815" y="8572"/>
                </a:lnTo>
                <a:lnTo>
                  <a:pt x="725131" y="31965"/>
                </a:lnTo>
                <a:lnTo>
                  <a:pt x="701738" y="66636"/>
                </a:lnTo>
                <a:lnTo>
                  <a:pt x="693153" y="109080"/>
                </a:lnTo>
                <a:lnTo>
                  <a:pt x="693153" y="544957"/>
                </a:lnTo>
                <a:lnTo>
                  <a:pt x="701738" y="587400"/>
                </a:lnTo>
                <a:lnTo>
                  <a:pt x="725131" y="622084"/>
                </a:lnTo>
                <a:lnTo>
                  <a:pt x="759815" y="645477"/>
                </a:lnTo>
                <a:lnTo>
                  <a:pt x="802259" y="654062"/>
                </a:lnTo>
                <a:lnTo>
                  <a:pt x="4749050" y="654062"/>
                </a:lnTo>
                <a:lnTo>
                  <a:pt x="4791468" y="645477"/>
                </a:lnTo>
                <a:lnTo>
                  <a:pt x="4826101" y="622084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8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71956" y="2093529"/>
            <a:ext cx="22942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5467" y="262408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5" h="654050">
                <a:moveTo>
                  <a:pt x="653910" y="108966"/>
                </a:moveTo>
                <a:lnTo>
                  <a:pt x="645350" y="66548"/>
                </a:lnTo>
                <a:lnTo>
                  <a:pt x="622007" y="31902"/>
                </a:lnTo>
                <a:lnTo>
                  <a:pt x="587362" y="8559"/>
                </a:lnTo>
                <a:lnTo>
                  <a:pt x="544944" y="0"/>
                </a:lnTo>
                <a:lnTo>
                  <a:pt x="109016" y="0"/>
                </a:lnTo>
                <a:lnTo>
                  <a:pt x="66573" y="8559"/>
                </a:lnTo>
                <a:lnTo>
                  <a:pt x="31927" y="31902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44"/>
                </a:lnTo>
                <a:lnTo>
                  <a:pt x="8559" y="587362"/>
                </a:lnTo>
                <a:lnTo>
                  <a:pt x="31927" y="622007"/>
                </a:lnTo>
                <a:lnTo>
                  <a:pt x="66573" y="645350"/>
                </a:lnTo>
                <a:lnTo>
                  <a:pt x="109016" y="653910"/>
                </a:lnTo>
                <a:lnTo>
                  <a:pt x="544944" y="653910"/>
                </a:lnTo>
                <a:lnTo>
                  <a:pt x="587362" y="645350"/>
                </a:lnTo>
                <a:lnTo>
                  <a:pt x="622007" y="622007"/>
                </a:lnTo>
                <a:lnTo>
                  <a:pt x="645350" y="587362"/>
                </a:lnTo>
                <a:lnTo>
                  <a:pt x="653910" y="544944"/>
                </a:lnTo>
                <a:lnTo>
                  <a:pt x="653910" y="108966"/>
                </a:lnTo>
                <a:close/>
              </a:path>
              <a:path w="4858385" h="654050">
                <a:moveTo>
                  <a:pt x="4858016" y="108966"/>
                </a:moveTo>
                <a:lnTo>
                  <a:pt x="4849457" y="66548"/>
                </a:lnTo>
                <a:lnTo>
                  <a:pt x="4826101" y="31902"/>
                </a:lnTo>
                <a:lnTo>
                  <a:pt x="4791468" y="8559"/>
                </a:lnTo>
                <a:lnTo>
                  <a:pt x="4749050" y="0"/>
                </a:lnTo>
                <a:lnTo>
                  <a:pt x="802259" y="0"/>
                </a:lnTo>
                <a:lnTo>
                  <a:pt x="759815" y="8559"/>
                </a:lnTo>
                <a:lnTo>
                  <a:pt x="725131" y="31902"/>
                </a:lnTo>
                <a:lnTo>
                  <a:pt x="701738" y="66548"/>
                </a:lnTo>
                <a:lnTo>
                  <a:pt x="693153" y="108966"/>
                </a:lnTo>
                <a:lnTo>
                  <a:pt x="693153" y="544944"/>
                </a:lnTo>
                <a:lnTo>
                  <a:pt x="701738" y="587362"/>
                </a:lnTo>
                <a:lnTo>
                  <a:pt x="725131" y="622007"/>
                </a:lnTo>
                <a:lnTo>
                  <a:pt x="759815" y="645350"/>
                </a:lnTo>
                <a:lnTo>
                  <a:pt x="802259" y="653910"/>
                </a:lnTo>
                <a:lnTo>
                  <a:pt x="4749050" y="653910"/>
                </a:lnTo>
                <a:lnTo>
                  <a:pt x="4791468" y="645350"/>
                </a:lnTo>
                <a:lnTo>
                  <a:pt x="4826101" y="622007"/>
                </a:lnTo>
                <a:lnTo>
                  <a:pt x="4849457" y="587362"/>
                </a:lnTo>
                <a:lnTo>
                  <a:pt x="4858016" y="544944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1956" y="2827335"/>
            <a:ext cx="22942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5467" y="335648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5" h="654050">
                <a:moveTo>
                  <a:pt x="653910" y="108966"/>
                </a:moveTo>
                <a:lnTo>
                  <a:pt x="645350" y="66548"/>
                </a:lnTo>
                <a:lnTo>
                  <a:pt x="622007" y="31915"/>
                </a:lnTo>
                <a:lnTo>
                  <a:pt x="587362" y="8559"/>
                </a:lnTo>
                <a:lnTo>
                  <a:pt x="544944" y="0"/>
                </a:lnTo>
                <a:lnTo>
                  <a:pt x="109016" y="0"/>
                </a:lnTo>
                <a:lnTo>
                  <a:pt x="66573" y="8559"/>
                </a:lnTo>
                <a:lnTo>
                  <a:pt x="31927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57"/>
                </a:lnTo>
                <a:lnTo>
                  <a:pt x="8559" y="587387"/>
                </a:lnTo>
                <a:lnTo>
                  <a:pt x="31927" y="622033"/>
                </a:lnTo>
                <a:lnTo>
                  <a:pt x="66573" y="645401"/>
                </a:lnTo>
                <a:lnTo>
                  <a:pt x="109016" y="653961"/>
                </a:lnTo>
                <a:lnTo>
                  <a:pt x="544944" y="653961"/>
                </a:lnTo>
                <a:lnTo>
                  <a:pt x="587362" y="645401"/>
                </a:lnTo>
                <a:lnTo>
                  <a:pt x="622007" y="622033"/>
                </a:lnTo>
                <a:lnTo>
                  <a:pt x="645350" y="587387"/>
                </a:lnTo>
                <a:lnTo>
                  <a:pt x="653910" y="544957"/>
                </a:lnTo>
                <a:lnTo>
                  <a:pt x="653910" y="108966"/>
                </a:lnTo>
                <a:close/>
              </a:path>
              <a:path w="4858385" h="654050">
                <a:moveTo>
                  <a:pt x="4858016" y="108966"/>
                </a:moveTo>
                <a:lnTo>
                  <a:pt x="4849457" y="66548"/>
                </a:lnTo>
                <a:lnTo>
                  <a:pt x="4826101" y="31915"/>
                </a:lnTo>
                <a:lnTo>
                  <a:pt x="4791468" y="8559"/>
                </a:lnTo>
                <a:lnTo>
                  <a:pt x="4749050" y="0"/>
                </a:lnTo>
                <a:lnTo>
                  <a:pt x="802259" y="0"/>
                </a:lnTo>
                <a:lnTo>
                  <a:pt x="759815" y="8559"/>
                </a:lnTo>
                <a:lnTo>
                  <a:pt x="725131" y="31915"/>
                </a:lnTo>
                <a:lnTo>
                  <a:pt x="701738" y="66548"/>
                </a:lnTo>
                <a:lnTo>
                  <a:pt x="693153" y="108966"/>
                </a:lnTo>
                <a:lnTo>
                  <a:pt x="693153" y="544957"/>
                </a:lnTo>
                <a:lnTo>
                  <a:pt x="701738" y="587387"/>
                </a:lnTo>
                <a:lnTo>
                  <a:pt x="725131" y="622033"/>
                </a:lnTo>
                <a:lnTo>
                  <a:pt x="759815" y="645401"/>
                </a:lnTo>
                <a:lnTo>
                  <a:pt x="802259" y="653961"/>
                </a:lnTo>
                <a:lnTo>
                  <a:pt x="4749050" y="653961"/>
                </a:lnTo>
                <a:lnTo>
                  <a:pt x="4791468" y="645401"/>
                </a:lnTo>
                <a:lnTo>
                  <a:pt x="4826101" y="622033"/>
                </a:lnTo>
                <a:lnTo>
                  <a:pt x="4849457" y="587387"/>
                </a:lnTo>
                <a:lnTo>
                  <a:pt x="4858016" y="544957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71956" y="3561015"/>
            <a:ext cx="22942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5461" y="2035503"/>
            <a:ext cx="462280" cy="307975"/>
          </a:xfrm>
          <a:custGeom>
            <a:avLst/>
            <a:gdLst/>
            <a:ahLst/>
            <a:cxnLst/>
            <a:rect l="l" t="t" r="r" b="b"/>
            <a:pathLst>
              <a:path w="462280" h="307975">
                <a:moveTo>
                  <a:pt x="462223" y="0"/>
                </a:moveTo>
                <a:lnTo>
                  <a:pt x="0" y="0"/>
                </a:lnTo>
                <a:lnTo>
                  <a:pt x="0" y="307777"/>
                </a:lnTo>
                <a:lnTo>
                  <a:pt x="462223" y="307777"/>
                </a:lnTo>
                <a:lnTo>
                  <a:pt x="462223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5467" y="4088929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5" h="654050">
                <a:moveTo>
                  <a:pt x="653910" y="109016"/>
                </a:moveTo>
                <a:lnTo>
                  <a:pt x="645350" y="66586"/>
                </a:lnTo>
                <a:lnTo>
                  <a:pt x="622007" y="31927"/>
                </a:lnTo>
                <a:lnTo>
                  <a:pt x="587362" y="8572"/>
                </a:lnTo>
                <a:lnTo>
                  <a:pt x="544944" y="0"/>
                </a:lnTo>
                <a:lnTo>
                  <a:pt x="109016" y="0"/>
                </a:lnTo>
                <a:lnTo>
                  <a:pt x="66573" y="8572"/>
                </a:lnTo>
                <a:lnTo>
                  <a:pt x="31927" y="31927"/>
                </a:lnTo>
                <a:lnTo>
                  <a:pt x="8559" y="66586"/>
                </a:lnTo>
                <a:lnTo>
                  <a:pt x="0" y="109016"/>
                </a:lnTo>
                <a:lnTo>
                  <a:pt x="0" y="544969"/>
                </a:lnTo>
                <a:lnTo>
                  <a:pt x="8559" y="587400"/>
                </a:lnTo>
                <a:lnTo>
                  <a:pt x="31927" y="622046"/>
                </a:lnTo>
                <a:lnTo>
                  <a:pt x="66573" y="645414"/>
                </a:lnTo>
                <a:lnTo>
                  <a:pt x="109016" y="653973"/>
                </a:lnTo>
                <a:lnTo>
                  <a:pt x="544944" y="653973"/>
                </a:lnTo>
                <a:lnTo>
                  <a:pt x="587362" y="645414"/>
                </a:lnTo>
                <a:lnTo>
                  <a:pt x="622007" y="622046"/>
                </a:lnTo>
                <a:lnTo>
                  <a:pt x="645350" y="587400"/>
                </a:lnTo>
                <a:lnTo>
                  <a:pt x="653910" y="544969"/>
                </a:lnTo>
                <a:lnTo>
                  <a:pt x="653910" y="109016"/>
                </a:lnTo>
                <a:close/>
              </a:path>
              <a:path w="4858385" h="654050">
                <a:moveTo>
                  <a:pt x="4858016" y="109016"/>
                </a:moveTo>
                <a:lnTo>
                  <a:pt x="4849457" y="66586"/>
                </a:lnTo>
                <a:lnTo>
                  <a:pt x="4826101" y="31927"/>
                </a:lnTo>
                <a:lnTo>
                  <a:pt x="4791468" y="8572"/>
                </a:lnTo>
                <a:lnTo>
                  <a:pt x="4749050" y="0"/>
                </a:lnTo>
                <a:lnTo>
                  <a:pt x="802259" y="0"/>
                </a:lnTo>
                <a:lnTo>
                  <a:pt x="759815" y="8572"/>
                </a:lnTo>
                <a:lnTo>
                  <a:pt x="725131" y="31927"/>
                </a:lnTo>
                <a:lnTo>
                  <a:pt x="701738" y="66586"/>
                </a:lnTo>
                <a:lnTo>
                  <a:pt x="693153" y="109016"/>
                </a:lnTo>
                <a:lnTo>
                  <a:pt x="693153" y="544969"/>
                </a:lnTo>
                <a:lnTo>
                  <a:pt x="701738" y="587400"/>
                </a:lnTo>
                <a:lnTo>
                  <a:pt x="725131" y="622046"/>
                </a:lnTo>
                <a:lnTo>
                  <a:pt x="759815" y="645414"/>
                </a:lnTo>
                <a:lnTo>
                  <a:pt x="802259" y="653973"/>
                </a:lnTo>
                <a:lnTo>
                  <a:pt x="4749050" y="653973"/>
                </a:lnTo>
                <a:lnTo>
                  <a:pt x="4791468" y="645414"/>
                </a:lnTo>
                <a:lnTo>
                  <a:pt x="4826101" y="622046"/>
                </a:lnTo>
                <a:lnTo>
                  <a:pt x="4849457" y="587400"/>
                </a:lnTo>
                <a:lnTo>
                  <a:pt x="4858016" y="544969"/>
                </a:lnTo>
                <a:lnTo>
                  <a:pt x="4858016" y="10901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82044" y="2062795"/>
            <a:ext cx="1568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4245" y="2783537"/>
            <a:ext cx="462280" cy="307975"/>
          </a:xfrm>
          <a:custGeom>
            <a:avLst/>
            <a:gdLst/>
            <a:ahLst/>
            <a:cxnLst/>
            <a:rect l="l" t="t" r="r" b="b"/>
            <a:pathLst>
              <a:path w="462280" h="307975">
                <a:moveTo>
                  <a:pt x="462223" y="0"/>
                </a:moveTo>
                <a:lnTo>
                  <a:pt x="0" y="0"/>
                </a:lnTo>
                <a:lnTo>
                  <a:pt x="0" y="307765"/>
                </a:lnTo>
                <a:lnTo>
                  <a:pt x="462223" y="307765"/>
                </a:lnTo>
                <a:lnTo>
                  <a:pt x="46222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71567" y="2812095"/>
            <a:ext cx="1568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24245" y="3487244"/>
            <a:ext cx="462280" cy="307975"/>
          </a:xfrm>
          <a:custGeom>
            <a:avLst/>
            <a:gdLst/>
            <a:ahLst/>
            <a:cxnLst/>
            <a:rect l="l" t="t" r="r" b="b"/>
            <a:pathLst>
              <a:path w="462280" h="307975">
                <a:moveTo>
                  <a:pt x="462223" y="0"/>
                </a:moveTo>
                <a:lnTo>
                  <a:pt x="0" y="0"/>
                </a:lnTo>
                <a:lnTo>
                  <a:pt x="0" y="307765"/>
                </a:lnTo>
                <a:lnTo>
                  <a:pt x="462223" y="307765"/>
                </a:lnTo>
                <a:lnTo>
                  <a:pt x="46222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71567" y="3517327"/>
            <a:ext cx="1568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03853" y="1011692"/>
            <a:ext cx="2425065" cy="2079625"/>
          </a:xfrm>
          <a:custGeom>
            <a:avLst/>
            <a:gdLst/>
            <a:ahLst/>
            <a:cxnLst/>
            <a:rect l="l" t="t" r="r" b="b"/>
            <a:pathLst>
              <a:path w="2425065" h="2079625">
                <a:moveTo>
                  <a:pt x="0" y="346709"/>
                </a:moveTo>
                <a:lnTo>
                  <a:pt x="1290" y="276820"/>
                </a:lnTo>
                <a:lnTo>
                  <a:pt x="4991" y="211732"/>
                </a:lnTo>
                <a:lnTo>
                  <a:pt x="10846" y="152837"/>
                </a:lnTo>
                <a:lnTo>
                  <a:pt x="18600" y="101528"/>
                </a:lnTo>
                <a:lnTo>
                  <a:pt x="27997" y="59198"/>
                </a:lnTo>
                <a:lnTo>
                  <a:pt x="50698" y="7041"/>
                </a:lnTo>
                <a:lnTo>
                  <a:pt x="63489" y="0"/>
                </a:lnTo>
                <a:lnTo>
                  <a:pt x="2361194" y="0"/>
                </a:lnTo>
                <a:lnTo>
                  <a:pt x="2396686" y="59198"/>
                </a:lnTo>
                <a:lnTo>
                  <a:pt x="2406083" y="101528"/>
                </a:lnTo>
                <a:lnTo>
                  <a:pt x="2413837" y="152837"/>
                </a:lnTo>
                <a:lnTo>
                  <a:pt x="2419692" y="211732"/>
                </a:lnTo>
                <a:lnTo>
                  <a:pt x="2423393" y="276820"/>
                </a:lnTo>
                <a:lnTo>
                  <a:pt x="2424683" y="346709"/>
                </a:lnTo>
                <a:lnTo>
                  <a:pt x="2424683" y="1732900"/>
                </a:lnTo>
                <a:lnTo>
                  <a:pt x="2423393" y="1802786"/>
                </a:lnTo>
                <a:lnTo>
                  <a:pt x="2419692" y="1867873"/>
                </a:lnTo>
                <a:lnTo>
                  <a:pt x="2413837" y="1926767"/>
                </a:lnTo>
                <a:lnTo>
                  <a:pt x="2406083" y="1978077"/>
                </a:lnTo>
                <a:lnTo>
                  <a:pt x="2396686" y="2020409"/>
                </a:lnTo>
                <a:lnTo>
                  <a:pt x="2373985" y="2072568"/>
                </a:lnTo>
                <a:lnTo>
                  <a:pt x="2361194" y="2079610"/>
                </a:lnTo>
                <a:lnTo>
                  <a:pt x="63489" y="2079610"/>
                </a:lnTo>
                <a:lnTo>
                  <a:pt x="27997" y="2020409"/>
                </a:lnTo>
                <a:lnTo>
                  <a:pt x="18600" y="1978077"/>
                </a:lnTo>
                <a:lnTo>
                  <a:pt x="10846" y="1926767"/>
                </a:lnTo>
                <a:lnTo>
                  <a:pt x="4991" y="1867873"/>
                </a:lnTo>
                <a:lnTo>
                  <a:pt x="1290" y="1802786"/>
                </a:lnTo>
                <a:lnTo>
                  <a:pt x="0" y="1732900"/>
                </a:lnTo>
                <a:lnTo>
                  <a:pt x="0" y="34670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071620" y="1284919"/>
            <a:ext cx="1867535" cy="15316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1</a:t>
            </a:r>
            <a:r>
              <a:rPr dirty="0" sz="1400" spc="5">
                <a:latin typeface="Arial MT"/>
                <a:cs typeface="Arial MT"/>
              </a:rPr>
              <a:t>: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{(</a:t>
            </a:r>
            <a:r>
              <a:rPr dirty="0" sz="1400" spc="45">
                <a:latin typeface="Arial MT"/>
                <a:cs typeface="Arial MT"/>
              </a:rPr>
              <a:t>2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2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4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4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6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6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  <a:spcBef>
                <a:spcPts val="50"/>
              </a:spcBef>
            </a:pPr>
            <a:r>
              <a:rPr dirty="0" sz="1400" spc="3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2</a:t>
            </a:r>
            <a:r>
              <a:rPr dirty="0" sz="1400" spc="5">
                <a:latin typeface="Arial MT"/>
                <a:cs typeface="Arial MT"/>
              </a:rPr>
              <a:t>: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{(</a:t>
            </a:r>
            <a:r>
              <a:rPr dirty="0" sz="1400" spc="45">
                <a:latin typeface="Arial MT"/>
                <a:cs typeface="Arial MT"/>
              </a:rPr>
              <a:t>0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4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4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0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55"/>
              </a:lnSpc>
            </a:pPr>
            <a:r>
              <a:rPr dirty="0" sz="1400" spc="3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3</a:t>
            </a:r>
            <a:r>
              <a:rPr dirty="0" sz="1400" spc="5">
                <a:latin typeface="Arial MT"/>
                <a:cs typeface="Arial MT"/>
              </a:rPr>
              <a:t>: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{(</a:t>
            </a:r>
            <a:r>
              <a:rPr dirty="0" sz="1400" spc="45">
                <a:latin typeface="Arial MT"/>
                <a:cs typeface="Arial MT"/>
              </a:rPr>
              <a:t>5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5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9</a:t>
            </a:r>
            <a:r>
              <a:rPr dirty="0" sz="1400" spc="-20">
                <a:latin typeface="Arial MT"/>
                <a:cs typeface="Arial MT"/>
              </a:rPr>
              <a:t>,</a:t>
            </a:r>
            <a:r>
              <a:rPr dirty="0" sz="1400" spc="45">
                <a:latin typeface="Arial MT"/>
                <a:cs typeface="Arial MT"/>
              </a:rPr>
              <a:t>9</a:t>
            </a:r>
            <a:r>
              <a:rPr dirty="0" sz="1400" spc="-25">
                <a:latin typeface="Arial MT"/>
                <a:cs typeface="Arial MT"/>
              </a:rPr>
              <a:t>)</a:t>
            </a:r>
            <a:r>
              <a:rPr dirty="0" sz="1400" spc="5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</a:pPr>
            <a:r>
              <a:rPr dirty="0" sz="1400" spc="10">
                <a:latin typeface="Arial MT"/>
                <a:cs typeface="Arial MT"/>
              </a:rPr>
              <a:t>What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will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be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cluster</a:t>
            </a:r>
            <a:endParaRPr sz="1400">
              <a:latin typeface="Arial MT"/>
              <a:cs typeface="Arial MT"/>
            </a:endParaRPr>
          </a:p>
          <a:p>
            <a:pPr marL="12700" marR="31115">
              <a:lnSpc>
                <a:spcPct val="100600"/>
              </a:lnSpc>
              <a:spcBef>
                <a:spcPts val="35"/>
              </a:spcBef>
            </a:pPr>
            <a:r>
              <a:rPr dirty="0" sz="1400" spc="40">
                <a:latin typeface="Arial MT"/>
                <a:cs typeface="Arial MT"/>
              </a:rPr>
              <a:t>ce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9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5">
                <a:latin typeface="Arial MT"/>
                <a:cs typeface="Arial MT"/>
              </a:rPr>
              <a:t>f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30">
                <a:latin typeface="Arial MT"/>
                <a:cs typeface="Arial MT"/>
              </a:rPr>
              <a:t>y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u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40">
                <a:latin typeface="Arial MT"/>
                <a:cs typeface="Arial MT"/>
              </a:rPr>
              <a:t>w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15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o 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ocee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70">
                <a:latin typeface="Times New Roman"/>
                <a:cs typeface="Times New Roman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55">
                <a:latin typeface="Times New Roman"/>
                <a:cs typeface="Times New Roman"/>
              </a:rPr>
              <a:t> </a:t>
            </a:r>
            <a:r>
              <a:rPr dirty="0" sz="1400" spc="40">
                <a:latin typeface="Arial MT"/>
                <a:cs typeface="Arial MT"/>
              </a:rPr>
              <a:t>seco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0">
                <a:latin typeface="Arial MT"/>
                <a:cs typeface="Arial MT"/>
              </a:rPr>
              <a:t>d 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Arial MT"/>
                <a:cs typeface="Arial MT"/>
              </a:rPr>
              <a:t>iteration?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671956" y="4311991"/>
            <a:ext cx="1135380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1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1567" y="4334851"/>
            <a:ext cx="156845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Quiz</a:t>
            </a:r>
            <a:r>
              <a:rPr dirty="0" spc="130"/>
              <a:t> </a:t>
            </a:r>
            <a:r>
              <a:rPr dirty="0" spc="15"/>
              <a:t>4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2325" y="111861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45"/>
                </a:lnTo>
                <a:lnTo>
                  <a:pt x="19178" y="19171"/>
                </a:lnTo>
                <a:lnTo>
                  <a:pt x="5147" y="39964"/>
                </a:lnTo>
                <a:lnTo>
                  <a:pt x="0" y="65410"/>
                </a:lnTo>
                <a:lnTo>
                  <a:pt x="0" y="588629"/>
                </a:lnTo>
                <a:lnTo>
                  <a:pt x="5147" y="614074"/>
                </a:lnTo>
                <a:lnTo>
                  <a:pt x="19178" y="634867"/>
                </a:lnTo>
                <a:lnTo>
                  <a:pt x="39972" y="648894"/>
                </a:lnTo>
                <a:lnTo>
                  <a:pt x="65413" y="654039"/>
                </a:lnTo>
                <a:lnTo>
                  <a:pt x="4792608" y="654039"/>
                </a:lnTo>
                <a:lnTo>
                  <a:pt x="4818040" y="648894"/>
                </a:lnTo>
                <a:lnTo>
                  <a:pt x="4838834" y="634867"/>
                </a:lnTo>
                <a:lnTo>
                  <a:pt x="4852868" y="614074"/>
                </a:lnTo>
                <a:lnTo>
                  <a:pt x="4858018" y="588629"/>
                </a:lnTo>
                <a:lnTo>
                  <a:pt x="4858018" y="65410"/>
                </a:lnTo>
                <a:lnTo>
                  <a:pt x="4852868" y="39964"/>
                </a:lnTo>
                <a:lnTo>
                  <a:pt x="4838834" y="19171"/>
                </a:lnTo>
                <a:lnTo>
                  <a:pt x="4818040" y="5145"/>
                </a:lnTo>
                <a:lnTo>
                  <a:pt x="4792608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00403" y="1313494"/>
            <a:ext cx="37160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Customer</a:t>
            </a:r>
            <a:r>
              <a:rPr dirty="0" sz="155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segmentation</a:t>
            </a:r>
            <a:r>
              <a:rPr dirty="0" sz="1550" spc="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5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Arial MT"/>
                <a:cs typeface="Arial MT"/>
              </a:rPr>
              <a:t>example</a:t>
            </a:r>
            <a:r>
              <a:rPr dirty="0" sz="1550" spc="3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2317" y="189028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93"/>
                </a:moveTo>
                <a:lnTo>
                  <a:pt x="645363" y="66649"/>
                </a:lnTo>
                <a:lnTo>
                  <a:pt x="622020" y="31978"/>
                </a:lnTo>
                <a:lnTo>
                  <a:pt x="587387" y="8585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15" y="31978"/>
                </a:lnTo>
                <a:lnTo>
                  <a:pt x="8559" y="66649"/>
                </a:lnTo>
                <a:lnTo>
                  <a:pt x="0" y="109093"/>
                </a:lnTo>
                <a:lnTo>
                  <a:pt x="0" y="544944"/>
                </a:lnTo>
                <a:lnTo>
                  <a:pt x="8559" y="587438"/>
                </a:lnTo>
                <a:lnTo>
                  <a:pt x="31915" y="622122"/>
                </a:lnTo>
                <a:lnTo>
                  <a:pt x="66548" y="645477"/>
                </a:lnTo>
                <a:lnTo>
                  <a:pt x="108966" y="654037"/>
                </a:lnTo>
                <a:lnTo>
                  <a:pt x="544969" y="654037"/>
                </a:lnTo>
                <a:lnTo>
                  <a:pt x="587387" y="645477"/>
                </a:lnTo>
                <a:lnTo>
                  <a:pt x="622020" y="622122"/>
                </a:lnTo>
                <a:lnTo>
                  <a:pt x="645363" y="587438"/>
                </a:lnTo>
                <a:lnTo>
                  <a:pt x="653935" y="544944"/>
                </a:lnTo>
                <a:lnTo>
                  <a:pt x="653935" y="109093"/>
                </a:lnTo>
                <a:close/>
              </a:path>
              <a:path w="4858384" h="654050">
                <a:moveTo>
                  <a:pt x="4858016" y="109093"/>
                </a:moveTo>
                <a:lnTo>
                  <a:pt x="4849457" y="66649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85"/>
                </a:lnTo>
                <a:lnTo>
                  <a:pt x="725144" y="31978"/>
                </a:lnTo>
                <a:lnTo>
                  <a:pt x="701751" y="66649"/>
                </a:lnTo>
                <a:lnTo>
                  <a:pt x="693178" y="109093"/>
                </a:lnTo>
                <a:lnTo>
                  <a:pt x="693178" y="544944"/>
                </a:lnTo>
                <a:lnTo>
                  <a:pt x="701751" y="587438"/>
                </a:lnTo>
                <a:lnTo>
                  <a:pt x="725144" y="622122"/>
                </a:lnTo>
                <a:lnTo>
                  <a:pt x="759828" y="645477"/>
                </a:lnTo>
                <a:lnTo>
                  <a:pt x="802271" y="654037"/>
                </a:lnTo>
                <a:lnTo>
                  <a:pt x="4749050" y="654037"/>
                </a:lnTo>
                <a:lnTo>
                  <a:pt x="4791481" y="645477"/>
                </a:lnTo>
                <a:lnTo>
                  <a:pt x="4826114" y="622122"/>
                </a:lnTo>
                <a:lnTo>
                  <a:pt x="4849457" y="587438"/>
                </a:lnTo>
                <a:lnTo>
                  <a:pt x="4858016" y="544944"/>
                </a:lnTo>
                <a:lnTo>
                  <a:pt x="4858016" y="109093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96413" y="2086544"/>
            <a:ext cx="12306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2317" y="262280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15"/>
                </a:lnTo>
                <a:lnTo>
                  <a:pt x="587387" y="8572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72"/>
                </a:lnTo>
                <a:lnTo>
                  <a:pt x="31915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59" y="587387"/>
                </a:lnTo>
                <a:lnTo>
                  <a:pt x="31915" y="622020"/>
                </a:lnTo>
                <a:lnTo>
                  <a:pt x="66548" y="645375"/>
                </a:lnTo>
                <a:lnTo>
                  <a:pt x="108966" y="653935"/>
                </a:lnTo>
                <a:lnTo>
                  <a:pt x="544969" y="653935"/>
                </a:lnTo>
                <a:lnTo>
                  <a:pt x="587387" y="645375"/>
                </a:lnTo>
                <a:lnTo>
                  <a:pt x="622020" y="622020"/>
                </a:lnTo>
                <a:lnTo>
                  <a:pt x="645363" y="587387"/>
                </a:lnTo>
                <a:lnTo>
                  <a:pt x="653935" y="544969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72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72"/>
                </a:lnTo>
                <a:lnTo>
                  <a:pt x="725144" y="31915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69"/>
                </a:lnTo>
                <a:lnTo>
                  <a:pt x="701751" y="587387"/>
                </a:lnTo>
                <a:lnTo>
                  <a:pt x="725144" y="622020"/>
                </a:lnTo>
                <a:lnTo>
                  <a:pt x="759828" y="645375"/>
                </a:lnTo>
                <a:lnTo>
                  <a:pt x="802271" y="653935"/>
                </a:lnTo>
                <a:lnTo>
                  <a:pt x="4749050" y="653935"/>
                </a:lnTo>
                <a:lnTo>
                  <a:pt x="4791481" y="645375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69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58719" y="2820350"/>
            <a:ext cx="9175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2317" y="335522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80"/>
                </a:moveTo>
                <a:lnTo>
                  <a:pt x="645363" y="66586"/>
                </a:lnTo>
                <a:lnTo>
                  <a:pt x="622020" y="31915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15"/>
                </a:lnTo>
                <a:lnTo>
                  <a:pt x="8559" y="66586"/>
                </a:lnTo>
                <a:lnTo>
                  <a:pt x="0" y="109080"/>
                </a:lnTo>
                <a:lnTo>
                  <a:pt x="0" y="544957"/>
                </a:lnTo>
                <a:lnTo>
                  <a:pt x="8559" y="587400"/>
                </a:lnTo>
                <a:lnTo>
                  <a:pt x="31915" y="622058"/>
                </a:lnTo>
                <a:lnTo>
                  <a:pt x="66548" y="645426"/>
                </a:lnTo>
                <a:lnTo>
                  <a:pt x="108966" y="653999"/>
                </a:lnTo>
                <a:lnTo>
                  <a:pt x="544969" y="653999"/>
                </a:lnTo>
                <a:lnTo>
                  <a:pt x="587387" y="645426"/>
                </a:lnTo>
                <a:lnTo>
                  <a:pt x="622020" y="622058"/>
                </a:lnTo>
                <a:lnTo>
                  <a:pt x="645363" y="587400"/>
                </a:lnTo>
                <a:lnTo>
                  <a:pt x="653935" y="544957"/>
                </a:lnTo>
                <a:lnTo>
                  <a:pt x="653935" y="109080"/>
                </a:lnTo>
                <a:close/>
              </a:path>
              <a:path w="4858384" h="654050">
                <a:moveTo>
                  <a:pt x="4858016" y="109080"/>
                </a:moveTo>
                <a:lnTo>
                  <a:pt x="4849457" y="66586"/>
                </a:lnTo>
                <a:lnTo>
                  <a:pt x="4826114" y="31915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15"/>
                </a:lnTo>
                <a:lnTo>
                  <a:pt x="701751" y="66586"/>
                </a:lnTo>
                <a:lnTo>
                  <a:pt x="693178" y="109080"/>
                </a:lnTo>
                <a:lnTo>
                  <a:pt x="693178" y="544957"/>
                </a:lnTo>
                <a:lnTo>
                  <a:pt x="701751" y="587400"/>
                </a:lnTo>
                <a:lnTo>
                  <a:pt x="725144" y="622058"/>
                </a:lnTo>
                <a:lnTo>
                  <a:pt x="759828" y="645426"/>
                </a:lnTo>
                <a:lnTo>
                  <a:pt x="802271" y="653999"/>
                </a:lnTo>
                <a:lnTo>
                  <a:pt x="4749050" y="653999"/>
                </a:lnTo>
                <a:lnTo>
                  <a:pt x="4791481" y="645426"/>
                </a:lnTo>
                <a:lnTo>
                  <a:pt x="4826114" y="622058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8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382519" y="3554157"/>
            <a:ext cx="10693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Association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42316" y="203418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2317" y="408769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16"/>
                </a:moveTo>
                <a:lnTo>
                  <a:pt x="645363" y="66573"/>
                </a:lnTo>
                <a:lnTo>
                  <a:pt x="622020" y="31927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27"/>
                </a:lnTo>
                <a:lnTo>
                  <a:pt x="8559" y="66573"/>
                </a:lnTo>
                <a:lnTo>
                  <a:pt x="0" y="109016"/>
                </a:lnTo>
                <a:lnTo>
                  <a:pt x="0" y="544944"/>
                </a:lnTo>
                <a:lnTo>
                  <a:pt x="8559" y="587387"/>
                </a:lnTo>
                <a:lnTo>
                  <a:pt x="31915" y="622033"/>
                </a:lnTo>
                <a:lnTo>
                  <a:pt x="66548" y="645401"/>
                </a:lnTo>
                <a:lnTo>
                  <a:pt x="108966" y="653973"/>
                </a:lnTo>
                <a:lnTo>
                  <a:pt x="544969" y="653973"/>
                </a:lnTo>
                <a:lnTo>
                  <a:pt x="587387" y="645401"/>
                </a:lnTo>
                <a:lnTo>
                  <a:pt x="622020" y="622033"/>
                </a:lnTo>
                <a:lnTo>
                  <a:pt x="645363" y="587387"/>
                </a:lnTo>
                <a:lnTo>
                  <a:pt x="653935" y="544944"/>
                </a:lnTo>
                <a:lnTo>
                  <a:pt x="653935" y="109016"/>
                </a:lnTo>
                <a:close/>
              </a:path>
              <a:path w="4858384" h="654050">
                <a:moveTo>
                  <a:pt x="4858016" y="109016"/>
                </a:moveTo>
                <a:lnTo>
                  <a:pt x="4849457" y="66573"/>
                </a:lnTo>
                <a:lnTo>
                  <a:pt x="4826114" y="31927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27"/>
                </a:lnTo>
                <a:lnTo>
                  <a:pt x="701751" y="66573"/>
                </a:lnTo>
                <a:lnTo>
                  <a:pt x="693178" y="109016"/>
                </a:lnTo>
                <a:lnTo>
                  <a:pt x="693178" y="544944"/>
                </a:lnTo>
                <a:lnTo>
                  <a:pt x="701751" y="587387"/>
                </a:lnTo>
                <a:lnTo>
                  <a:pt x="725144" y="622033"/>
                </a:lnTo>
                <a:lnTo>
                  <a:pt x="759828" y="645401"/>
                </a:lnTo>
                <a:lnTo>
                  <a:pt x="802271" y="653973"/>
                </a:lnTo>
                <a:lnTo>
                  <a:pt x="4749050" y="653973"/>
                </a:lnTo>
                <a:lnTo>
                  <a:pt x="4791481" y="645401"/>
                </a:lnTo>
                <a:lnTo>
                  <a:pt x="4826114" y="622033"/>
                </a:lnTo>
                <a:lnTo>
                  <a:pt x="4849457" y="587387"/>
                </a:lnTo>
                <a:lnTo>
                  <a:pt x="4858016" y="544944"/>
                </a:lnTo>
                <a:lnTo>
                  <a:pt x="4858016" y="109016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0776" y="2071050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1173" y="278233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89506" y="282060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1173" y="348604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89506" y="3525582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067432" y="4306818"/>
            <a:ext cx="1678305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None</a:t>
            </a:r>
            <a:r>
              <a:rPr dirty="0" sz="155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above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89506" y="4344918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4933" y="225992"/>
            <a:ext cx="214630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0"/>
              <a:t>Answer</a:t>
            </a:r>
            <a:r>
              <a:rPr dirty="0" spc="280"/>
              <a:t> </a:t>
            </a:r>
            <a:r>
              <a:rPr dirty="0" spc="15"/>
              <a:t>4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2325" y="111861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45"/>
                </a:lnTo>
                <a:lnTo>
                  <a:pt x="19178" y="19171"/>
                </a:lnTo>
                <a:lnTo>
                  <a:pt x="5147" y="39964"/>
                </a:lnTo>
                <a:lnTo>
                  <a:pt x="0" y="65410"/>
                </a:lnTo>
                <a:lnTo>
                  <a:pt x="0" y="588629"/>
                </a:lnTo>
                <a:lnTo>
                  <a:pt x="5147" y="614074"/>
                </a:lnTo>
                <a:lnTo>
                  <a:pt x="19178" y="634867"/>
                </a:lnTo>
                <a:lnTo>
                  <a:pt x="39972" y="648894"/>
                </a:lnTo>
                <a:lnTo>
                  <a:pt x="65413" y="654039"/>
                </a:lnTo>
                <a:lnTo>
                  <a:pt x="4792608" y="654039"/>
                </a:lnTo>
                <a:lnTo>
                  <a:pt x="4818040" y="648894"/>
                </a:lnTo>
                <a:lnTo>
                  <a:pt x="4838834" y="634867"/>
                </a:lnTo>
                <a:lnTo>
                  <a:pt x="4852868" y="614074"/>
                </a:lnTo>
                <a:lnTo>
                  <a:pt x="4858018" y="588629"/>
                </a:lnTo>
                <a:lnTo>
                  <a:pt x="4858018" y="65410"/>
                </a:lnTo>
                <a:lnTo>
                  <a:pt x="4852868" y="39964"/>
                </a:lnTo>
                <a:lnTo>
                  <a:pt x="4838834" y="19171"/>
                </a:lnTo>
                <a:lnTo>
                  <a:pt x="4818040" y="5145"/>
                </a:lnTo>
                <a:lnTo>
                  <a:pt x="4792608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00403" y="1313494"/>
            <a:ext cx="37160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Customer</a:t>
            </a:r>
            <a:r>
              <a:rPr dirty="0" sz="155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segmentation</a:t>
            </a:r>
            <a:r>
              <a:rPr dirty="0" sz="1550" spc="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5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Arial MT"/>
                <a:cs typeface="Arial MT"/>
              </a:rPr>
              <a:t>example</a:t>
            </a:r>
            <a:r>
              <a:rPr dirty="0" sz="1550" spc="3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2317" y="189028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93"/>
                </a:moveTo>
                <a:lnTo>
                  <a:pt x="645363" y="66649"/>
                </a:lnTo>
                <a:lnTo>
                  <a:pt x="622020" y="31978"/>
                </a:lnTo>
                <a:lnTo>
                  <a:pt x="587387" y="8585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15" y="31978"/>
                </a:lnTo>
                <a:lnTo>
                  <a:pt x="8559" y="66649"/>
                </a:lnTo>
                <a:lnTo>
                  <a:pt x="0" y="109093"/>
                </a:lnTo>
                <a:lnTo>
                  <a:pt x="0" y="544944"/>
                </a:lnTo>
                <a:lnTo>
                  <a:pt x="8559" y="587438"/>
                </a:lnTo>
                <a:lnTo>
                  <a:pt x="31915" y="622122"/>
                </a:lnTo>
                <a:lnTo>
                  <a:pt x="66548" y="645477"/>
                </a:lnTo>
                <a:lnTo>
                  <a:pt x="108966" y="654037"/>
                </a:lnTo>
                <a:lnTo>
                  <a:pt x="544969" y="654037"/>
                </a:lnTo>
                <a:lnTo>
                  <a:pt x="587387" y="645477"/>
                </a:lnTo>
                <a:lnTo>
                  <a:pt x="622020" y="622122"/>
                </a:lnTo>
                <a:lnTo>
                  <a:pt x="645363" y="587438"/>
                </a:lnTo>
                <a:lnTo>
                  <a:pt x="653935" y="544944"/>
                </a:lnTo>
                <a:lnTo>
                  <a:pt x="653935" y="109093"/>
                </a:lnTo>
                <a:close/>
              </a:path>
              <a:path w="4858384" h="654050">
                <a:moveTo>
                  <a:pt x="4858016" y="109093"/>
                </a:moveTo>
                <a:lnTo>
                  <a:pt x="4849457" y="66649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85"/>
                </a:lnTo>
                <a:lnTo>
                  <a:pt x="725144" y="31978"/>
                </a:lnTo>
                <a:lnTo>
                  <a:pt x="701751" y="66649"/>
                </a:lnTo>
                <a:lnTo>
                  <a:pt x="693178" y="109093"/>
                </a:lnTo>
                <a:lnTo>
                  <a:pt x="693178" y="544944"/>
                </a:lnTo>
                <a:lnTo>
                  <a:pt x="701751" y="587438"/>
                </a:lnTo>
                <a:lnTo>
                  <a:pt x="725144" y="622122"/>
                </a:lnTo>
                <a:lnTo>
                  <a:pt x="759828" y="645477"/>
                </a:lnTo>
                <a:lnTo>
                  <a:pt x="802271" y="654037"/>
                </a:lnTo>
                <a:lnTo>
                  <a:pt x="4749050" y="654037"/>
                </a:lnTo>
                <a:lnTo>
                  <a:pt x="4791481" y="645477"/>
                </a:lnTo>
                <a:lnTo>
                  <a:pt x="4826114" y="622122"/>
                </a:lnTo>
                <a:lnTo>
                  <a:pt x="4849457" y="587438"/>
                </a:lnTo>
                <a:lnTo>
                  <a:pt x="4858016" y="544944"/>
                </a:lnTo>
                <a:lnTo>
                  <a:pt x="4858016" y="109093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96413" y="2086544"/>
            <a:ext cx="12306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2317" y="262280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15"/>
                </a:lnTo>
                <a:lnTo>
                  <a:pt x="587387" y="8572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72"/>
                </a:lnTo>
                <a:lnTo>
                  <a:pt x="31915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59" y="587387"/>
                </a:lnTo>
                <a:lnTo>
                  <a:pt x="31915" y="622020"/>
                </a:lnTo>
                <a:lnTo>
                  <a:pt x="66548" y="645375"/>
                </a:lnTo>
                <a:lnTo>
                  <a:pt x="108966" y="653935"/>
                </a:lnTo>
                <a:lnTo>
                  <a:pt x="544969" y="653935"/>
                </a:lnTo>
                <a:lnTo>
                  <a:pt x="587387" y="645375"/>
                </a:lnTo>
                <a:lnTo>
                  <a:pt x="622020" y="622020"/>
                </a:lnTo>
                <a:lnTo>
                  <a:pt x="645363" y="587387"/>
                </a:lnTo>
                <a:lnTo>
                  <a:pt x="653935" y="544969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72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72"/>
                </a:lnTo>
                <a:lnTo>
                  <a:pt x="725144" y="31915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69"/>
                </a:lnTo>
                <a:lnTo>
                  <a:pt x="701751" y="587387"/>
                </a:lnTo>
                <a:lnTo>
                  <a:pt x="725144" y="622020"/>
                </a:lnTo>
                <a:lnTo>
                  <a:pt x="759828" y="645375"/>
                </a:lnTo>
                <a:lnTo>
                  <a:pt x="802271" y="653935"/>
                </a:lnTo>
                <a:lnTo>
                  <a:pt x="4749050" y="653935"/>
                </a:lnTo>
                <a:lnTo>
                  <a:pt x="4791481" y="645375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69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A8DB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58719" y="2820350"/>
            <a:ext cx="9175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2317" y="335522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80"/>
                </a:moveTo>
                <a:lnTo>
                  <a:pt x="645363" y="66586"/>
                </a:lnTo>
                <a:lnTo>
                  <a:pt x="622020" y="31915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15"/>
                </a:lnTo>
                <a:lnTo>
                  <a:pt x="8559" y="66586"/>
                </a:lnTo>
                <a:lnTo>
                  <a:pt x="0" y="109080"/>
                </a:lnTo>
                <a:lnTo>
                  <a:pt x="0" y="544957"/>
                </a:lnTo>
                <a:lnTo>
                  <a:pt x="8559" y="587400"/>
                </a:lnTo>
                <a:lnTo>
                  <a:pt x="31915" y="622058"/>
                </a:lnTo>
                <a:lnTo>
                  <a:pt x="66548" y="645426"/>
                </a:lnTo>
                <a:lnTo>
                  <a:pt x="108966" y="653999"/>
                </a:lnTo>
                <a:lnTo>
                  <a:pt x="544969" y="653999"/>
                </a:lnTo>
                <a:lnTo>
                  <a:pt x="587387" y="645426"/>
                </a:lnTo>
                <a:lnTo>
                  <a:pt x="622020" y="622058"/>
                </a:lnTo>
                <a:lnTo>
                  <a:pt x="645363" y="587400"/>
                </a:lnTo>
                <a:lnTo>
                  <a:pt x="653935" y="544957"/>
                </a:lnTo>
                <a:lnTo>
                  <a:pt x="653935" y="109080"/>
                </a:lnTo>
                <a:close/>
              </a:path>
              <a:path w="4858384" h="654050">
                <a:moveTo>
                  <a:pt x="4858016" y="109080"/>
                </a:moveTo>
                <a:lnTo>
                  <a:pt x="4849457" y="66586"/>
                </a:lnTo>
                <a:lnTo>
                  <a:pt x="4826114" y="31915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15"/>
                </a:lnTo>
                <a:lnTo>
                  <a:pt x="701751" y="66586"/>
                </a:lnTo>
                <a:lnTo>
                  <a:pt x="693178" y="109080"/>
                </a:lnTo>
                <a:lnTo>
                  <a:pt x="693178" y="544957"/>
                </a:lnTo>
                <a:lnTo>
                  <a:pt x="701751" y="587400"/>
                </a:lnTo>
                <a:lnTo>
                  <a:pt x="725144" y="622058"/>
                </a:lnTo>
                <a:lnTo>
                  <a:pt x="759828" y="645426"/>
                </a:lnTo>
                <a:lnTo>
                  <a:pt x="802271" y="653999"/>
                </a:lnTo>
                <a:lnTo>
                  <a:pt x="4749050" y="653999"/>
                </a:lnTo>
                <a:lnTo>
                  <a:pt x="4791481" y="645426"/>
                </a:lnTo>
                <a:lnTo>
                  <a:pt x="4826114" y="622058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8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382519" y="3554157"/>
            <a:ext cx="10693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Association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42316" y="203418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2317" y="408769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16"/>
                </a:moveTo>
                <a:lnTo>
                  <a:pt x="645363" y="66573"/>
                </a:lnTo>
                <a:lnTo>
                  <a:pt x="622020" y="31927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27"/>
                </a:lnTo>
                <a:lnTo>
                  <a:pt x="8559" y="66573"/>
                </a:lnTo>
                <a:lnTo>
                  <a:pt x="0" y="109016"/>
                </a:lnTo>
                <a:lnTo>
                  <a:pt x="0" y="544944"/>
                </a:lnTo>
                <a:lnTo>
                  <a:pt x="8559" y="587387"/>
                </a:lnTo>
                <a:lnTo>
                  <a:pt x="31915" y="622033"/>
                </a:lnTo>
                <a:lnTo>
                  <a:pt x="66548" y="645401"/>
                </a:lnTo>
                <a:lnTo>
                  <a:pt x="108966" y="653973"/>
                </a:lnTo>
                <a:lnTo>
                  <a:pt x="544969" y="653973"/>
                </a:lnTo>
                <a:lnTo>
                  <a:pt x="587387" y="645401"/>
                </a:lnTo>
                <a:lnTo>
                  <a:pt x="622020" y="622033"/>
                </a:lnTo>
                <a:lnTo>
                  <a:pt x="645363" y="587387"/>
                </a:lnTo>
                <a:lnTo>
                  <a:pt x="653935" y="544944"/>
                </a:lnTo>
                <a:lnTo>
                  <a:pt x="653935" y="109016"/>
                </a:lnTo>
                <a:close/>
              </a:path>
              <a:path w="4858384" h="654050">
                <a:moveTo>
                  <a:pt x="4858016" y="109016"/>
                </a:moveTo>
                <a:lnTo>
                  <a:pt x="4849457" y="66573"/>
                </a:lnTo>
                <a:lnTo>
                  <a:pt x="4826114" y="31927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27"/>
                </a:lnTo>
                <a:lnTo>
                  <a:pt x="701751" y="66573"/>
                </a:lnTo>
                <a:lnTo>
                  <a:pt x="693178" y="109016"/>
                </a:lnTo>
                <a:lnTo>
                  <a:pt x="693178" y="544944"/>
                </a:lnTo>
                <a:lnTo>
                  <a:pt x="701751" y="587387"/>
                </a:lnTo>
                <a:lnTo>
                  <a:pt x="725144" y="622033"/>
                </a:lnTo>
                <a:lnTo>
                  <a:pt x="759828" y="645401"/>
                </a:lnTo>
                <a:lnTo>
                  <a:pt x="802271" y="653973"/>
                </a:lnTo>
                <a:lnTo>
                  <a:pt x="4749050" y="653973"/>
                </a:lnTo>
                <a:lnTo>
                  <a:pt x="4791481" y="645401"/>
                </a:lnTo>
                <a:lnTo>
                  <a:pt x="4826114" y="622033"/>
                </a:lnTo>
                <a:lnTo>
                  <a:pt x="4849457" y="587387"/>
                </a:lnTo>
                <a:lnTo>
                  <a:pt x="4858016" y="544944"/>
                </a:lnTo>
                <a:lnTo>
                  <a:pt x="4858016" y="109016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0776" y="2071050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1173" y="278233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A8DB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89506" y="282060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1173" y="348604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077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89506" y="3525582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067432" y="4306818"/>
            <a:ext cx="1678305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None</a:t>
            </a:r>
            <a:r>
              <a:rPr dirty="0" sz="155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above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89506" y="4344918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1712" y="1491210"/>
            <a:ext cx="2050271" cy="62298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1048385"/>
            <a:chOff x="0" y="0"/>
            <a:chExt cx="9144000" cy="10483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9143999" cy="1046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3999" y="0"/>
                  </a:moveTo>
                  <a:lnTo>
                    <a:pt x="0" y="0"/>
                  </a:lnTo>
                  <a:lnTo>
                    <a:pt x="0" y="978788"/>
                  </a:lnTo>
                  <a:lnTo>
                    <a:pt x="9143999" y="978788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8277" y="234235"/>
              <a:ext cx="5647690" cy="510540"/>
            </a:xfrm>
            <a:custGeom>
              <a:avLst/>
              <a:gdLst/>
              <a:ahLst/>
              <a:cxnLst/>
              <a:rect l="l" t="t" r="r" b="b"/>
              <a:pathLst>
                <a:path w="5647690" h="510540">
                  <a:moveTo>
                    <a:pt x="5647456" y="0"/>
                  </a:moveTo>
                  <a:lnTo>
                    <a:pt x="0" y="0"/>
                  </a:lnTo>
                  <a:lnTo>
                    <a:pt x="0" y="510360"/>
                  </a:lnTo>
                  <a:lnTo>
                    <a:pt x="5647456" y="510360"/>
                  </a:lnTo>
                  <a:lnTo>
                    <a:pt x="5647456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34667" y="219960"/>
            <a:ext cx="297370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27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75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-5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75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35" b="1">
                <a:solidFill>
                  <a:srgbClr val="FFFFFF"/>
                </a:solidFill>
                <a:latin typeface="Arial"/>
                <a:cs typeface="Arial"/>
              </a:rPr>
              <a:t>used?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37" y="234232"/>
              <a:ext cx="1275969" cy="5103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3427" y="2319805"/>
              <a:ext cx="2237865" cy="18307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2782" y="3069616"/>
              <a:ext cx="2229992" cy="6032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Quiz</a:t>
            </a:r>
            <a:r>
              <a:rPr dirty="0" spc="130"/>
              <a:t> </a:t>
            </a:r>
            <a:r>
              <a:rPr dirty="0" spc="15"/>
              <a:t>5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2325" y="125781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27"/>
                </a:lnTo>
                <a:lnTo>
                  <a:pt x="19178" y="19122"/>
                </a:lnTo>
                <a:lnTo>
                  <a:pt x="5147" y="39900"/>
                </a:lnTo>
                <a:lnTo>
                  <a:pt x="0" y="65379"/>
                </a:lnTo>
                <a:lnTo>
                  <a:pt x="0" y="588507"/>
                </a:lnTo>
                <a:lnTo>
                  <a:pt x="5147" y="613991"/>
                </a:lnTo>
                <a:lnTo>
                  <a:pt x="19178" y="634780"/>
                </a:lnTo>
                <a:lnTo>
                  <a:pt x="39972" y="648785"/>
                </a:lnTo>
                <a:lnTo>
                  <a:pt x="65413" y="653917"/>
                </a:lnTo>
                <a:lnTo>
                  <a:pt x="4792608" y="653917"/>
                </a:lnTo>
                <a:lnTo>
                  <a:pt x="4818040" y="648785"/>
                </a:lnTo>
                <a:lnTo>
                  <a:pt x="4838834" y="634780"/>
                </a:lnTo>
                <a:lnTo>
                  <a:pt x="4852868" y="613991"/>
                </a:lnTo>
                <a:lnTo>
                  <a:pt x="4858018" y="588507"/>
                </a:lnTo>
                <a:lnTo>
                  <a:pt x="4858018" y="65379"/>
                </a:lnTo>
                <a:lnTo>
                  <a:pt x="4852868" y="39900"/>
                </a:lnTo>
                <a:lnTo>
                  <a:pt x="4838834" y="19122"/>
                </a:lnTo>
                <a:lnTo>
                  <a:pt x="4818040" y="5127"/>
                </a:lnTo>
                <a:lnTo>
                  <a:pt x="4792608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34007" y="1452813"/>
            <a:ext cx="34582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K-Means,</a:t>
            </a:r>
            <a:r>
              <a:rPr dirty="0" sz="155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__________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2317" y="2029459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02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02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57"/>
                </a:lnTo>
                <a:lnTo>
                  <a:pt x="8559" y="587387"/>
                </a:lnTo>
                <a:lnTo>
                  <a:pt x="31915" y="622020"/>
                </a:lnTo>
                <a:lnTo>
                  <a:pt x="66548" y="645363"/>
                </a:lnTo>
                <a:lnTo>
                  <a:pt x="108966" y="653923"/>
                </a:lnTo>
                <a:lnTo>
                  <a:pt x="544969" y="653923"/>
                </a:lnTo>
                <a:lnTo>
                  <a:pt x="587387" y="645363"/>
                </a:lnTo>
                <a:lnTo>
                  <a:pt x="622020" y="622020"/>
                </a:lnTo>
                <a:lnTo>
                  <a:pt x="645363" y="587387"/>
                </a:lnTo>
                <a:lnTo>
                  <a:pt x="653935" y="544957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02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02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57"/>
                </a:lnTo>
                <a:lnTo>
                  <a:pt x="701751" y="587387"/>
                </a:lnTo>
                <a:lnTo>
                  <a:pt x="725144" y="622020"/>
                </a:lnTo>
                <a:lnTo>
                  <a:pt x="759828" y="645363"/>
                </a:lnTo>
                <a:lnTo>
                  <a:pt x="802271" y="653923"/>
                </a:lnTo>
                <a:lnTo>
                  <a:pt x="4749050" y="653923"/>
                </a:lnTo>
                <a:lnTo>
                  <a:pt x="4791481" y="645363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57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68244" y="2225990"/>
            <a:ext cx="8864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sets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2317" y="276186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105"/>
                </a:moveTo>
                <a:lnTo>
                  <a:pt x="645363" y="66662"/>
                </a:lnTo>
                <a:lnTo>
                  <a:pt x="622020" y="31978"/>
                </a:lnTo>
                <a:lnTo>
                  <a:pt x="587387" y="8585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15" y="31978"/>
                </a:lnTo>
                <a:lnTo>
                  <a:pt x="8559" y="66662"/>
                </a:lnTo>
                <a:lnTo>
                  <a:pt x="0" y="109105"/>
                </a:lnTo>
                <a:lnTo>
                  <a:pt x="0" y="544969"/>
                </a:lnTo>
                <a:lnTo>
                  <a:pt x="8559" y="587463"/>
                </a:lnTo>
                <a:lnTo>
                  <a:pt x="31915" y="622134"/>
                </a:lnTo>
                <a:lnTo>
                  <a:pt x="66548" y="645490"/>
                </a:lnTo>
                <a:lnTo>
                  <a:pt x="108966" y="654050"/>
                </a:lnTo>
                <a:lnTo>
                  <a:pt x="544969" y="654050"/>
                </a:lnTo>
                <a:lnTo>
                  <a:pt x="587387" y="645490"/>
                </a:lnTo>
                <a:lnTo>
                  <a:pt x="622020" y="622134"/>
                </a:lnTo>
                <a:lnTo>
                  <a:pt x="645363" y="587463"/>
                </a:lnTo>
                <a:lnTo>
                  <a:pt x="653935" y="544969"/>
                </a:lnTo>
                <a:lnTo>
                  <a:pt x="653935" y="109105"/>
                </a:lnTo>
                <a:close/>
              </a:path>
              <a:path w="4858384" h="654050">
                <a:moveTo>
                  <a:pt x="4858016" y="109105"/>
                </a:moveTo>
                <a:lnTo>
                  <a:pt x="4849457" y="66662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85"/>
                </a:lnTo>
                <a:lnTo>
                  <a:pt x="725144" y="31978"/>
                </a:lnTo>
                <a:lnTo>
                  <a:pt x="701751" y="66662"/>
                </a:lnTo>
                <a:lnTo>
                  <a:pt x="693178" y="109105"/>
                </a:lnTo>
                <a:lnTo>
                  <a:pt x="693178" y="544969"/>
                </a:lnTo>
                <a:lnTo>
                  <a:pt x="701751" y="587463"/>
                </a:lnTo>
                <a:lnTo>
                  <a:pt x="725144" y="622134"/>
                </a:lnTo>
                <a:lnTo>
                  <a:pt x="759828" y="645490"/>
                </a:lnTo>
                <a:lnTo>
                  <a:pt x="802271" y="654050"/>
                </a:lnTo>
                <a:lnTo>
                  <a:pt x="4749050" y="654050"/>
                </a:lnTo>
                <a:lnTo>
                  <a:pt x="4791481" y="645490"/>
                </a:lnTo>
                <a:lnTo>
                  <a:pt x="4826114" y="622134"/>
                </a:lnTo>
                <a:lnTo>
                  <a:pt x="4849457" y="587463"/>
                </a:lnTo>
                <a:lnTo>
                  <a:pt x="4858016" y="544969"/>
                </a:lnTo>
                <a:lnTo>
                  <a:pt x="4858016" y="109105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48382" y="2959669"/>
            <a:ext cx="17246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dirty="0" sz="1550" spc="3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clusters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42316" y="2173379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32317" y="3494404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15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44"/>
                </a:lnTo>
                <a:lnTo>
                  <a:pt x="8559" y="587375"/>
                </a:lnTo>
                <a:lnTo>
                  <a:pt x="31915" y="622020"/>
                </a:lnTo>
                <a:lnTo>
                  <a:pt x="66548" y="645388"/>
                </a:lnTo>
                <a:lnTo>
                  <a:pt x="108966" y="653948"/>
                </a:lnTo>
                <a:lnTo>
                  <a:pt x="544969" y="653948"/>
                </a:lnTo>
                <a:lnTo>
                  <a:pt x="587387" y="645388"/>
                </a:lnTo>
                <a:lnTo>
                  <a:pt x="622020" y="622020"/>
                </a:lnTo>
                <a:lnTo>
                  <a:pt x="645363" y="587375"/>
                </a:lnTo>
                <a:lnTo>
                  <a:pt x="653935" y="544944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15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44"/>
                </a:lnTo>
                <a:lnTo>
                  <a:pt x="701751" y="587375"/>
                </a:lnTo>
                <a:lnTo>
                  <a:pt x="725144" y="622020"/>
                </a:lnTo>
                <a:lnTo>
                  <a:pt x="759828" y="645388"/>
                </a:lnTo>
                <a:lnTo>
                  <a:pt x="802271" y="653948"/>
                </a:lnTo>
                <a:lnTo>
                  <a:pt x="4749050" y="653948"/>
                </a:lnTo>
                <a:lnTo>
                  <a:pt x="4791481" y="645388"/>
                </a:lnTo>
                <a:lnTo>
                  <a:pt x="4826114" y="622020"/>
                </a:lnTo>
                <a:lnTo>
                  <a:pt x="4849457" y="587375"/>
                </a:lnTo>
                <a:lnTo>
                  <a:pt x="4858016" y="544944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90776" y="2210369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41173" y="2921401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89506" y="2960050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389506" y="3683882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6413" y="3712457"/>
            <a:ext cx="1231265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Error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9487" y="225992"/>
            <a:ext cx="214566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0"/>
              <a:t>Answer</a:t>
            </a:r>
            <a:r>
              <a:rPr dirty="0" spc="275"/>
              <a:t> </a:t>
            </a:r>
            <a:r>
              <a:rPr dirty="0" spc="15"/>
              <a:t>5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2325" y="125781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27"/>
                </a:lnTo>
                <a:lnTo>
                  <a:pt x="19178" y="19122"/>
                </a:lnTo>
                <a:lnTo>
                  <a:pt x="5147" y="39900"/>
                </a:lnTo>
                <a:lnTo>
                  <a:pt x="0" y="65379"/>
                </a:lnTo>
                <a:lnTo>
                  <a:pt x="0" y="588507"/>
                </a:lnTo>
                <a:lnTo>
                  <a:pt x="5147" y="613991"/>
                </a:lnTo>
                <a:lnTo>
                  <a:pt x="19178" y="634780"/>
                </a:lnTo>
                <a:lnTo>
                  <a:pt x="39972" y="648785"/>
                </a:lnTo>
                <a:lnTo>
                  <a:pt x="65413" y="653917"/>
                </a:lnTo>
                <a:lnTo>
                  <a:pt x="4792608" y="653917"/>
                </a:lnTo>
                <a:lnTo>
                  <a:pt x="4818040" y="648785"/>
                </a:lnTo>
                <a:lnTo>
                  <a:pt x="4838834" y="634780"/>
                </a:lnTo>
                <a:lnTo>
                  <a:pt x="4852868" y="613991"/>
                </a:lnTo>
                <a:lnTo>
                  <a:pt x="4858018" y="588507"/>
                </a:lnTo>
                <a:lnTo>
                  <a:pt x="4858018" y="65379"/>
                </a:lnTo>
                <a:lnTo>
                  <a:pt x="4852868" y="39900"/>
                </a:lnTo>
                <a:lnTo>
                  <a:pt x="4838834" y="19122"/>
                </a:lnTo>
                <a:lnTo>
                  <a:pt x="4818040" y="5127"/>
                </a:lnTo>
                <a:lnTo>
                  <a:pt x="4792608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34007" y="1452813"/>
            <a:ext cx="34582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K-Means,</a:t>
            </a:r>
            <a:r>
              <a:rPr dirty="0" sz="155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__________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2317" y="2029459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02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02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57"/>
                </a:lnTo>
                <a:lnTo>
                  <a:pt x="8559" y="587387"/>
                </a:lnTo>
                <a:lnTo>
                  <a:pt x="31915" y="622020"/>
                </a:lnTo>
                <a:lnTo>
                  <a:pt x="66548" y="645363"/>
                </a:lnTo>
                <a:lnTo>
                  <a:pt x="108966" y="653923"/>
                </a:lnTo>
                <a:lnTo>
                  <a:pt x="544969" y="653923"/>
                </a:lnTo>
                <a:lnTo>
                  <a:pt x="587387" y="645363"/>
                </a:lnTo>
                <a:lnTo>
                  <a:pt x="622020" y="622020"/>
                </a:lnTo>
                <a:lnTo>
                  <a:pt x="645363" y="587387"/>
                </a:lnTo>
                <a:lnTo>
                  <a:pt x="653935" y="544957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02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02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57"/>
                </a:lnTo>
                <a:lnTo>
                  <a:pt x="701751" y="587387"/>
                </a:lnTo>
                <a:lnTo>
                  <a:pt x="725144" y="622020"/>
                </a:lnTo>
                <a:lnTo>
                  <a:pt x="759828" y="645363"/>
                </a:lnTo>
                <a:lnTo>
                  <a:pt x="802271" y="653923"/>
                </a:lnTo>
                <a:lnTo>
                  <a:pt x="4749050" y="653923"/>
                </a:lnTo>
                <a:lnTo>
                  <a:pt x="4791481" y="645363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57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5DD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68244" y="2225990"/>
            <a:ext cx="8864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sets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2317" y="276186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105"/>
                </a:moveTo>
                <a:lnTo>
                  <a:pt x="645363" y="66662"/>
                </a:lnTo>
                <a:lnTo>
                  <a:pt x="622020" y="31978"/>
                </a:lnTo>
                <a:lnTo>
                  <a:pt x="587387" y="8585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15" y="31978"/>
                </a:lnTo>
                <a:lnTo>
                  <a:pt x="8559" y="66662"/>
                </a:lnTo>
                <a:lnTo>
                  <a:pt x="0" y="109105"/>
                </a:lnTo>
                <a:lnTo>
                  <a:pt x="0" y="544969"/>
                </a:lnTo>
                <a:lnTo>
                  <a:pt x="8559" y="587463"/>
                </a:lnTo>
                <a:lnTo>
                  <a:pt x="31915" y="622134"/>
                </a:lnTo>
                <a:lnTo>
                  <a:pt x="66548" y="645490"/>
                </a:lnTo>
                <a:lnTo>
                  <a:pt x="108966" y="654050"/>
                </a:lnTo>
                <a:lnTo>
                  <a:pt x="544969" y="654050"/>
                </a:lnTo>
                <a:lnTo>
                  <a:pt x="587387" y="645490"/>
                </a:lnTo>
                <a:lnTo>
                  <a:pt x="622020" y="622134"/>
                </a:lnTo>
                <a:lnTo>
                  <a:pt x="645363" y="587463"/>
                </a:lnTo>
                <a:lnTo>
                  <a:pt x="653935" y="544969"/>
                </a:lnTo>
                <a:lnTo>
                  <a:pt x="653935" y="109105"/>
                </a:lnTo>
                <a:close/>
              </a:path>
              <a:path w="4858384" h="654050">
                <a:moveTo>
                  <a:pt x="4858016" y="109105"/>
                </a:moveTo>
                <a:lnTo>
                  <a:pt x="4849457" y="66662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85"/>
                </a:lnTo>
                <a:lnTo>
                  <a:pt x="725144" y="31978"/>
                </a:lnTo>
                <a:lnTo>
                  <a:pt x="701751" y="66662"/>
                </a:lnTo>
                <a:lnTo>
                  <a:pt x="693178" y="109105"/>
                </a:lnTo>
                <a:lnTo>
                  <a:pt x="693178" y="544969"/>
                </a:lnTo>
                <a:lnTo>
                  <a:pt x="701751" y="587463"/>
                </a:lnTo>
                <a:lnTo>
                  <a:pt x="725144" y="622134"/>
                </a:lnTo>
                <a:lnTo>
                  <a:pt x="759828" y="645490"/>
                </a:lnTo>
                <a:lnTo>
                  <a:pt x="802271" y="654050"/>
                </a:lnTo>
                <a:lnTo>
                  <a:pt x="4749050" y="654050"/>
                </a:lnTo>
                <a:lnTo>
                  <a:pt x="4791481" y="645490"/>
                </a:lnTo>
                <a:lnTo>
                  <a:pt x="4826114" y="622134"/>
                </a:lnTo>
                <a:lnTo>
                  <a:pt x="4849457" y="587463"/>
                </a:lnTo>
                <a:lnTo>
                  <a:pt x="4858016" y="544969"/>
                </a:lnTo>
                <a:lnTo>
                  <a:pt x="4858016" y="109105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48382" y="2959669"/>
            <a:ext cx="17246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dirty="0" sz="1550" spc="3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clusters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42316" y="2173379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DD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32317" y="3494404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15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44"/>
                </a:lnTo>
                <a:lnTo>
                  <a:pt x="8559" y="587375"/>
                </a:lnTo>
                <a:lnTo>
                  <a:pt x="31915" y="622020"/>
                </a:lnTo>
                <a:lnTo>
                  <a:pt x="66548" y="645388"/>
                </a:lnTo>
                <a:lnTo>
                  <a:pt x="108966" y="653948"/>
                </a:lnTo>
                <a:lnTo>
                  <a:pt x="544969" y="653948"/>
                </a:lnTo>
                <a:lnTo>
                  <a:pt x="587387" y="645388"/>
                </a:lnTo>
                <a:lnTo>
                  <a:pt x="622020" y="622020"/>
                </a:lnTo>
                <a:lnTo>
                  <a:pt x="645363" y="587375"/>
                </a:lnTo>
                <a:lnTo>
                  <a:pt x="653935" y="544944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15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44"/>
                </a:lnTo>
                <a:lnTo>
                  <a:pt x="701751" y="587375"/>
                </a:lnTo>
                <a:lnTo>
                  <a:pt x="725144" y="622020"/>
                </a:lnTo>
                <a:lnTo>
                  <a:pt x="759828" y="645388"/>
                </a:lnTo>
                <a:lnTo>
                  <a:pt x="802271" y="653948"/>
                </a:lnTo>
                <a:lnTo>
                  <a:pt x="4749050" y="653948"/>
                </a:lnTo>
                <a:lnTo>
                  <a:pt x="4791481" y="645388"/>
                </a:lnTo>
                <a:lnTo>
                  <a:pt x="4826114" y="622020"/>
                </a:lnTo>
                <a:lnTo>
                  <a:pt x="4849457" y="587375"/>
                </a:lnTo>
                <a:lnTo>
                  <a:pt x="4858016" y="544944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90776" y="2210369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41173" y="2921401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89506" y="2960050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04" y="697245"/>
            <a:ext cx="6985805" cy="408025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389506" y="3683882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6413" y="3712457"/>
            <a:ext cx="1231265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Error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1207" y="4963810"/>
            <a:ext cx="1233170" cy="139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950" spc="80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www</a:t>
            </a:r>
            <a:r>
              <a:rPr dirty="0" sz="950" spc="30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.i</a:t>
            </a:r>
            <a:r>
              <a:rPr dirty="0" sz="950" spc="15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z="950" spc="-20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70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z="950" spc="30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ll</a:t>
            </a:r>
            <a:r>
              <a:rPr dirty="0" sz="950" spc="-45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z="950" spc="15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z="950" spc="70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5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25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30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z="950" spc="-5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z="950" spc="20" b="1">
                <a:solidFill>
                  <a:srgbClr val="6F2F9E"/>
                </a:solidFill>
                <a:latin typeface="Arial"/>
                <a:cs typeface="Arial"/>
                <a:hlinkClick r:id="rId2"/>
              </a:rPr>
              <a:t>om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73788" y="1524"/>
            <a:ext cx="4270375" cy="5142230"/>
            <a:chOff x="4873788" y="1524"/>
            <a:chExt cx="4270375" cy="51422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3788" y="1524"/>
              <a:ext cx="4270211" cy="51419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0" y="167100"/>
              <a:ext cx="1370328" cy="47767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445005" y="3227004"/>
            <a:ext cx="2474595" cy="905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595959"/>
                </a:solidFill>
                <a:latin typeface="Arial"/>
                <a:cs typeface="Arial"/>
              </a:rPr>
              <a:t>India</a:t>
            </a:r>
            <a:r>
              <a:rPr dirty="0" sz="1200" spc="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dirty="0" sz="12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+91-7847955955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dirty="0" sz="1200" spc="10" b="1">
                <a:solidFill>
                  <a:srgbClr val="595959"/>
                </a:solidFill>
                <a:latin typeface="Arial"/>
                <a:cs typeface="Arial"/>
              </a:rPr>
              <a:t>US</a:t>
            </a:r>
            <a:r>
              <a:rPr dirty="0" sz="12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dirty="0" sz="12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1-800-216-8930</a:t>
            </a:r>
            <a:r>
              <a:rPr dirty="0" sz="12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595959"/>
                </a:solidFill>
                <a:latin typeface="Arial"/>
                <a:cs typeface="Arial"/>
              </a:rPr>
              <a:t>(TOLL</a:t>
            </a:r>
            <a:r>
              <a:rPr dirty="0" sz="12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15" b="1">
                <a:solidFill>
                  <a:srgbClr val="595959"/>
                </a:solidFill>
                <a:latin typeface="Arial"/>
                <a:cs typeface="Arial"/>
              </a:rPr>
              <a:t>FREE)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50" spc="5" b="1">
                <a:solidFill>
                  <a:srgbClr val="595959"/>
                </a:solidFill>
                <a:latin typeface="Arial"/>
                <a:cs typeface="Arial"/>
                <a:hlinkClick r:id="rId5"/>
              </a:rPr>
              <a:t>sales@intellipaat.com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9154" y="1775046"/>
            <a:ext cx="3930837" cy="30709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52693" y="1524"/>
            <a:ext cx="2539998" cy="167664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90293" y="1715767"/>
            <a:ext cx="296227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b="1">
                <a:solidFill>
                  <a:srgbClr val="578FFF"/>
                </a:solidFill>
                <a:latin typeface="Arial"/>
                <a:cs typeface="Arial"/>
                <a:hlinkClick r:id="rId2"/>
              </a:rPr>
              <a:t>www.intellipaat.com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0471" y="3322877"/>
              <a:ext cx="2260601" cy="7535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057525" cy="5143500"/>
            <a:chOff x="0" y="0"/>
            <a:chExt cx="305752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4"/>
              <a:ext cx="3057509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2957195" cy="5143500"/>
            </a:xfrm>
            <a:custGeom>
              <a:avLst/>
              <a:gdLst/>
              <a:ahLst/>
              <a:cxnLst/>
              <a:rect l="l" t="t" r="r" b="b"/>
              <a:pathLst>
                <a:path w="2957195" h="5143500">
                  <a:moveTo>
                    <a:pt x="2956928" y="2731249"/>
                  </a:moveTo>
                  <a:lnTo>
                    <a:pt x="0" y="2731249"/>
                  </a:lnTo>
                  <a:lnTo>
                    <a:pt x="0" y="5143487"/>
                  </a:lnTo>
                  <a:lnTo>
                    <a:pt x="2956928" y="5143487"/>
                  </a:lnTo>
                  <a:lnTo>
                    <a:pt x="2956928" y="2731249"/>
                  </a:lnTo>
                  <a:close/>
                </a:path>
                <a:path w="2957195" h="5143500">
                  <a:moveTo>
                    <a:pt x="2956928" y="0"/>
                  </a:moveTo>
                  <a:lnTo>
                    <a:pt x="0" y="0"/>
                  </a:lnTo>
                  <a:lnTo>
                    <a:pt x="0" y="1504797"/>
                  </a:lnTo>
                  <a:lnTo>
                    <a:pt x="2956928" y="1504797"/>
                  </a:lnTo>
                  <a:lnTo>
                    <a:pt x="2956928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504806"/>
              <a:ext cx="2957195" cy="1226820"/>
            </a:xfrm>
            <a:custGeom>
              <a:avLst/>
              <a:gdLst/>
              <a:ahLst/>
              <a:cxnLst/>
              <a:rect l="l" t="t" r="r" b="b"/>
              <a:pathLst>
                <a:path w="2957195" h="1226820">
                  <a:moveTo>
                    <a:pt x="2956940" y="0"/>
                  </a:moveTo>
                  <a:lnTo>
                    <a:pt x="0" y="0"/>
                  </a:lnTo>
                  <a:lnTo>
                    <a:pt x="0" y="1226451"/>
                  </a:lnTo>
                  <a:lnTo>
                    <a:pt x="2956940" y="1226451"/>
                  </a:lnTo>
                  <a:lnTo>
                    <a:pt x="2956940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515870" cy="1186180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dirty="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dirty="0" spc="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pc="-2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pc="-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pc="3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pc="-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pc="-2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837" y="57844"/>
            <a:ext cx="1275969" cy="51036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533524" y="1287526"/>
            <a:ext cx="2924810" cy="462915"/>
            <a:chOff x="4533524" y="1287526"/>
            <a:chExt cx="2924810" cy="462915"/>
          </a:xfrm>
        </p:grpSpPr>
        <p:sp>
          <p:nvSpPr>
            <p:cNvPr id="10" name="object 10"/>
            <p:cNvSpPr/>
            <p:nvPr/>
          </p:nvSpPr>
          <p:spPr>
            <a:xfrm>
              <a:off x="4539874" y="1293876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09" h="450214">
                  <a:moveTo>
                    <a:pt x="2836804" y="0"/>
                  </a:moveTo>
                  <a:lnTo>
                    <a:pt x="74919" y="0"/>
                  </a:lnTo>
                  <a:lnTo>
                    <a:pt x="45751" y="5904"/>
                  </a:lnTo>
                  <a:lnTo>
                    <a:pt x="21937" y="21998"/>
                  </a:lnTo>
                  <a:lnTo>
                    <a:pt x="5885" y="45854"/>
                  </a:lnTo>
                  <a:lnTo>
                    <a:pt x="0" y="75041"/>
                  </a:lnTo>
                  <a:lnTo>
                    <a:pt x="0" y="375025"/>
                  </a:lnTo>
                  <a:lnTo>
                    <a:pt x="5885" y="404194"/>
                  </a:lnTo>
                  <a:lnTo>
                    <a:pt x="21937" y="428007"/>
                  </a:lnTo>
                  <a:lnTo>
                    <a:pt x="45751" y="444060"/>
                  </a:lnTo>
                  <a:lnTo>
                    <a:pt x="74919" y="449945"/>
                  </a:lnTo>
                  <a:lnTo>
                    <a:pt x="2836804" y="449945"/>
                  </a:lnTo>
                  <a:lnTo>
                    <a:pt x="2865972" y="444060"/>
                  </a:lnTo>
                  <a:lnTo>
                    <a:pt x="2889785" y="428007"/>
                  </a:lnTo>
                  <a:lnTo>
                    <a:pt x="2905838" y="404194"/>
                  </a:lnTo>
                  <a:lnTo>
                    <a:pt x="2911723" y="375025"/>
                  </a:lnTo>
                  <a:lnTo>
                    <a:pt x="2911723" y="75041"/>
                  </a:lnTo>
                  <a:lnTo>
                    <a:pt x="2905838" y="45854"/>
                  </a:lnTo>
                  <a:lnTo>
                    <a:pt x="2889785" y="21998"/>
                  </a:lnTo>
                  <a:lnTo>
                    <a:pt x="2865972" y="5904"/>
                  </a:lnTo>
                  <a:lnTo>
                    <a:pt x="2836804" y="0"/>
                  </a:lnTo>
                  <a:close/>
                </a:path>
              </a:pathLst>
            </a:custGeom>
            <a:solidFill>
              <a:srgbClr val="F07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39874" y="1293876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09" h="450214">
                  <a:moveTo>
                    <a:pt x="0" y="75041"/>
                  </a:moveTo>
                  <a:lnTo>
                    <a:pt x="5885" y="45854"/>
                  </a:lnTo>
                  <a:lnTo>
                    <a:pt x="21937" y="21998"/>
                  </a:lnTo>
                  <a:lnTo>
                    <a:pt x="45751" y="5904"/>
                  </a:lnTo>
                  <a:lnTo>
                    <a:pt x="74919" y="0"/>
                  </a:lnTo>
                  <a:lnTo>
                    <a:pt x="2836804" y="0"/>
                  </a:lnTo>
                  <a:lnTo>
                    <a:pt x="2865972" y="5904"/>
                  </a:lnTo>
                  <a:lnTo>
                    <a:pt x="2889785" y="21998"/>
                  </a:lnTo>
                  <a:lnTo>
                    <a:pt x="2905838" y="45854"/>
                  </a:lnTo>
                  <a:lnTo>
                    <a:pt x="2911723" y="75041"/>
                  </a:lnTo>
                  <a:lnTo>
                    <a:pt x="2911723" y="375025"/>
                  </a:lnTo>
                  <a:lnTo>
                    <a:pt x="2905838" y="404194"/>
                  </a:lnTo>
                  <a:lnTo>
                    <a:pt x="2889785" y="428007"/>
                  </a:lnTo>
                  <a:lnTo>
                    <a:pt x="2865972" y="444060"/>
                  </a:lnTo>
                  <a:lnTo>
                    <a:pt x="2836804" y="449945"/>
                  </a:lnTo>
                  <a:lnTo>
                    <a:pt x="74919" y="449945"/>
                  </a:lnTo>
                  <a:lnTo>
                    <a:pt x="45751" y="444060"/>
                  </a:lnTo>
                  <a:lnTo>
                    <a:pt x="21937" y="428007"/>
                  </a:lnTo>
                  <a:lnTo>
                    <a:pt x="5885" y="404194"/>
                  </a:lnTo>
                  <a:lnTo>
                    <a:pt x="0" y="375025"/>
                  </a:lnTo>
                  <a:lnTo>
                    <a:pt x="0" y="7504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864738" y="1362008"/>
            <a:ext cx="22752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Exclusive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33524" y="1863963"/>
            <a:ext cx="2924810" cy="462915"/>
            <a:chOff x="4533524" y="1863963"/>
            <a:chExt cx="2924810" cy="462915"/>
          </a:xfrm>
        </p:grpSpPr>
        <p:sp>
          <p:nvSpPr>
            <p:cNvPr id="14" name="object 14"/>
            <p:cNvSpPr/>
            <p:nvPr/>
          </p:nvSpPr>
          <p:spPr>
            <a:xfrm>
              <a:off x="4539874" y="1870313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09" h="450214">
                  <a:moveTo>
                    <a:pt x="2836804" y="0"/>
                  </a:moveTo>
                  <a:lnTo>
                    <a:pt x="74919" y="0"/>
                  </a:lnTo>
                  <a:lnTo>
                    <a:pt x="45751" y="5909"/>
                  </a:lnTo>
                  <a:lnTo>
                    <a:pt x="21937" y="22014"/>
                  </a:lnTo>
                  <a:lnTo>
                    <a:pt x="5885" y="45880"/>
                  </a:lnTo>
                  <a:lnTo>
                    <a:pt x="0" y="75072"/>
                  </a:lnTo>
                  <a:lnTo>
                    <a:pt x="0" y="375050"/>
                  </a:lnTo>
                  <a:lnTo>
                    <a:pt x="5885" y="404222"/>
                  </a:lnTo>
                  <a:lnTo>
                    <a:pt x="21937" y="428037"/>
                  </a:lnTo>
                  <a:lnTo>
                    <a:pt x="45751" y="444090"/>
                  </a:lnTo>
                  <a:lnTo>
                    <a:pt x="74919" y="449976"/>
                  </a:lnTo>
                  <a:lnTo>
                    <a:pt x="2836804" y="449976"/>
                  </a:lnTo>
                  <a:lnTo>
                    <a:pt x="2865972" y="444090"/>
                  </a:lnTo>
                  <a:lnTo>
                    <a:pt x="2889785" y="428037"/>
                  </a:lnTo>
                  <a:lnTo>
                    <a:pt x="2905838" y="404222"/>
                  </a:lnTo>
                  <a:lnTo>
                    <a:pt x="2911723" y="375050"/>
                  </a:lnTo>
                  <a:lnTo>
                    <a:pt x="2911723" y="75072"/>
                  </a:lnTo>
                  <a:lnTo>
                    <a:pt x="2905838" y="45880"/>
                  </a:lnTo>
                  <a:lnTo>
                    <a:pt x="2889785" y="22014"/>
                  </a:lnTo>
                  <a:lnTo>
                    <a:pt x="2865972" y="5909"/>
                  </a:lnTo>
                  <a:lnTo>
                    <a:pt x="2836804" y="0"/>
                  </a:lnTo>
                  <a:close/>
                </a:path>
              </a:pathLst>
            </a:custGeom>
            <a:solidFill>
              <a:srgbClr val="F07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39874" y="1870313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09" h="450214">
                  <a:moveTo>
                    <a:pt x="0" y="75072"/>
                  </a:moveTo>
                  <a:lnTo>
                    <a:pt x="5885" y="45880"/>
                  </a:lnTo>
                  <a:lnTo>
                    <a:pt x="21937" y="22014"/>
                  </a:lnTo>
                  <a:lnTo>
                    <a:pt x="45751" y="5909"/>
                  </a:lnTo>
                  <a:lnTo>
                    <a:pt x="74919" y="0"/>
                  </a:lnTo>
                  <a:lnTo>
                    <a:pt x="2836804" y="0"/>
                  </a:lnTo>
                  <a:lnTo>
                    <a:pt x="2865972" y="5909"/>
                  </a:lnTo>
                  <a:lnTo>
                    <a:pt x="2889785" y="22014"/>
                  </a:lnTo>
                  <a:lnTo>
                    <a:pt x="2905838" y="45880"/>
                  </a:lnTo>
                  <a:lnTo>
                    <a:pt x="2911723" y="75072"/>
                  </a:lnTo>
                  <a:lnTo>
                    <a:pt x="2911723" y="375050"/>
                  </a:lnTo>
                  <a:lnTo>
                    <a:pt x="2905838" y="404222"/>
                  </a:lnTo>
                  <a:lnTo>
                    <a:pt x="2889785" y="428037"/>
                  </a:lnTo>
                  <a:lnTo>
                    <a:pt x="2865972" y="444090"/>
                  </a:lnTo>
                  <a:lnTo>
                    <a:pt x="2836804" y="449976"/>
                  </a:lnTo>
                  <a:lnTo>
                    <a:pt x="74919" y="449976"/>
                  </a:lnTo>
                  <a:lnTo>
                    <a:pt x="45751" y="444090"/>
                  </a:lnTo>
                  <a:lnTo>
                    <a:pt x="21937" y="428037"/>
                  </a:lnTo>
                  <a:lnTo>
                    <a:pt x="5885" y="404222"/>
                  </a:lnTo>
                  <a:lnTo>
                    <a:pt x="0" y="375050"/>
                  </a:lnTo>
                  <a:lnTo>
                    <a:pt x="0" y="75072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721863" y="1939605"/>
            <a:ext cx="25615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Overlapping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33524" y="2440432"/>
            <a:ext cx="2924810" cy="462915"/>
            <a:chOff x="4533524" y="2440432"/>
            <a:chExt cx="2924810" cy="462915"/>
          </a:xfrm>
        </p:grpSpPr>
        <p:sp>
          <p:nvSpPr>
            <p:cNvPr id="18" name="object 18"/>
            <p:cNvSpPr/>
            <p:nvPr/>
          </p:nvSpPr>
          <p:spPr>
            <a:xfrm>
              <a:off x="4539874" y="2446782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09" h="450214">
                  <a:moveTo>
                    <a:pt x="2836804" y="0"/>
                  </a:moveTo>
                  <a:lnTo>
                    <a:pt x="74919" y="0"/>
                  </a:lnTo>
                  <a:lnTo>
                    <a:pt x="45751" y="5906"/>
                  </a:lnTo>
                  <a:lnTo>
                    <a:pt x="21937" y="22004"/>
                  </a:lnTo>
                  <a:lnTo>
                    <a:pt x="5885" y="45864"/>
                  </a:lnTo>
                  <a:lnTo>
                    <a:pt x="0" y="75056"/>
                  </a:lnTo>
                  <a:lnTo>
                    <a:pt x="0" y="375035"/>
                  </a:lnTo>
                  <a:lnTo>
                    <a:pt x="5885" y="404206"/>
                  </a:lnTo>
                  <a:lnTo>
                    <a:pt x="21937" y="428022"/>
                  </a:lnTo>
                  <a:lnTo>
                    <a:pt x="45751" y="444075"/>
                  </a:lnTo>
                  <a:lnTo>
                    <a:pt x="74919" y="449960"/>
                  </a:lnTo>
                  <a:lnTo>
                    <a:pt x="2836804" y="449960"/>
                  </a:lnTo>
                  <a:lnTo>
                    <a:pt x="2865972" y="444075"/>
                  </a:lnTo>
                  <a:lnTo>
                    <a:pt x="2889785" y="428022"/>
                  </a:lnTo>
                  <a:lnTo>
                    <a:pt x="2905838" y="404206"/>
                  </a:lnTo>
                  <a:lnTo>
                    <a:pt x="2911723" y="375035"/>
                  </a:lnTo>
                  <a:lnTo>
                    <a:pt x="2911723" y="75056"/>
                  </a:lnTo>
                  <a:lnTo>
                    <a:pt x="2905838" y="45864"/>
                  </a:lnTo>
                  <a:lnTo>
                    <a:pt x="2889785" y="22004"/>
                  </a:lnTo>
                  <a:lnTo>
                    <a:pt x="2865972" y="5906"/>
                  </a:lnTo>
                  <a:lnTo>
                    <a:pt x="2836804" y="0"/>
                  </a:lnTo>
                  <a:close/>
                </a:path>
              </a:pathLst>
            </a:custGeom>
            <a:solidFill>
              <a:srgbClr val="F07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39874" y="2446782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09" h="450214">
                  <a:moveTo>
                    <a:pt x="0" y="75056"/>
                  </a:moveTo>
                  <a:lnTo>
                    <a:pt x="5885" y="45864"/>
                  </a:lnTo>
                  <a:lnTo>
                    <a:pt x="21937" y="22004"/>
                  </a:lnTo>
                  <a:lnTo>
                    <a:pt x="45751" y="5906"/>
                  </a:lnTo>
                  <a:lnTo>
                    <a:pt x="74919" y="0"/>
                  </a:lnTo>
                  <a:lnTo>
                    <a:pt x="2836804" y="0"/>
                  </a:lnTo>
                  <a:lnTo>
                    <a:pt x="2865972" y="5906"/>
                  </a:lnTo>
                  <a:lnTo>
                    <a:pt x="2889785" y="22004"/>
                  </a:lnTo>
                  <a:lnTo>
                    <a:pt x="2905838" y="45864"/>
                  </a:lnTo>
                  <a:lnTo>
                    <a:pt x="2911723" y="75056"/>
                  </a:lnTo>
                  <a:lnTo>
                    <a:pt x="2911723" y="375035"/>
                  </a:lnTo>
                  <a:lnTo>
                    <a:pt x="2905838" y="404206"/>
                  </a:lnTo>
                  <a:lnTo>
                    <a:pt x="2889785" y="428022"/>
                  </a:lnTo>
                  <a:lnTo>
                    <a:pt x="2865972" y="444075"/>
                  </a:lnTo>
                  <a:lnTo>
                    <a:pt x="2836804" y="449960"/>
                  </a:lnTo>
                  <a:lnTo>
                    <a:pt x="74919" y="449960"/>
                  </a:lnTo>
                  <a:lnTo>
                    <a:pt x="45751" y="444075"/>
                  </a:lnTo>
                  <a:lnTo>
                    <a:pt x="21937" y="428022"/>
                  </a:lnTo>
                  <a:lnTo>
                    <a:pt x="5885" y="404206"/>
                  </a:lnTo>
                  <a:lnTo>
                    <a:pt x="0" y="375035"/>
                  </a:lnTo>
                  <a:lnTo>
                    <a:pt x="0" y="75056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731388" y="2517201"/>
            <a:ext cx="25330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dirty="0" sz="18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057525" cy="5143500"/>
            <a:chOff x="0" y="0"/>
            <a:chExt cx="305752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10" y="104259"/>
              <a:ext cx="1266822" cy="4459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4"/>
              <a:ext cx="3057509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2957195" cy="5143500"/>
            </a:xfrm>
            <a:custGeom>
              <a:avLst/>
              <a:gdLst/>
              <a:ahLst/>
              <a:cxnLst/>
              <a:rect l="l" t="t" r="r" b="b"/>
              <a:pathLst>
                <a:path w="2957195" h="5143500">
                  <a:moveTo>
                    <a:pt x="2956928" y="2731249"/>
                  </a:moveTo>
                  <a:lnTo>
                    <a:pt x="0" y="2731249"/>
                  </a:lnTo>
                  <a:lnTo>
                    <a:pt x="0" y="5143487"/>
                  </a:lnTo>
                  <a:lnTo>
                    <a:pt x="2956928" y="5143487"/>
                  </a:lnTo>
                  <a:lnTo>
                    <a:pt x="2956928" y="2731249"/>
                  </a:lnTo>
                  <a:close/>
                </a:path>
                <a:path w="2957195" h="5143500">
                  <a:moveTo>
                    <a:pt x="2956928" y="0"/>
                  </a:moveTo>
                  <a:lnTo>
                    <a:pt x="0" y="0"/>
                  </a:lnTo>
                  <a:lnTo>
                    <a:pt x="0" y="1504797"/>
                  </a:lnTo>
                  <a:lnTo>
                    <a:pt x="2956928" y="1504797"/>
                  </a:lnTo>
                  <a:lnTo>
                    <a:pt x="2956928" y="0"/>
                  </a:lnTo>
                  <a:close/>
                </a:path>
              </a:pathLst>
            </a:custGeom>
            <a:solidFill>
              <a:srgbClr val="2F23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504806"/>
              <a:ext cx="2957195" cy="1226820"/>
            </a:xfrm>
            <a:custGeom>
              <a:avLst/>
              <a:gdLst/>
              <a:ahLst/>
              <a:cxnLst/>
              <a:rect l="l" t="t" r="r" b="b"/>
              <a:pathLst>
                <a:path w="2957195" h="1226820">
                  <a:moveTo>
                    <a:pt x="2956940" y="0"/>
                  </a:moveTo>
                  <a:lnTo>
                    <a:pt x="0" y="0"/>
                  </a:lnTo>
                  <a:lnTo>
                    <a:pt x="0" y="1226451"/>
                  </a:lnTo>
                  <a:lnTo>
                    <a:pt x="2956940" y="1226451"/>
                  </a:lnTo>
                  <a:lnTo>
                    <a:pt x="2956940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025" y="1464243"/>
            <a:ext cx="2515870" cy="1186180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dirty="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dirty="0" spc="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pc="-2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pc="-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pc="3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pc="-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pc="-2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pc="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9794" y="57844"/>
            <a:ext cx="2924810" cy="3972560"/>
            <a:chOff x="9794" y="57844"/>
            <a:chExt cx="2924810" cy="39725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837" y="57844"/>
              <a:ext cx="1275969" cy="5103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144" y="3003804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10" h="450214">
                  <a:moveTo>
                    <a:pt x="2836783" y="0"/>
                  </a:moveTo>
                  <a:lnTo>
                    <a:pt x="74985" y="0"/>
                  </a:lnTo>
                  <a:lnTo>
                    <a:pt x="45799" y="5885"/>
                  </a:lnTo>
                  <a:lnTo>
                    <a:pt x="21964" y="21938"/>
                  </a:lnTo>
                  <a:lnTo>
                    <a:pt x="5893" y="45754"/>
                  </a:lnTo>
                  <a:lnTo>
                    <a:pt x="0" y="74925"/>
                  </a:lnTo>
                  <a:lnTo>
                    <a:pt x="0" y="374903"/>
                  </a:lnTo>
                  <a:lnTo>
                    <a:pt x="5893" y="404075"/>
                  </a:lnTo>
                  <a:lnTo>
                    <a:pt x="21964" y="427891"/>
                  </a:lnTo>
                  <a:lnTo>
                    <a:pt x="45799" y="443944"/>
                  </a:lnTo>
                  <a:lnTo>
                    <a:pt x="74985" y="449829"/>
                  </a:lnTo>
                  <a:lnTo>
                    <a:pt x="2836783" y="449829"/>
                  </a:lnTo>
                  <a:lnTo>
                    <a:pt x="2865975" y="443944"/>
                  </a:lnTo>
                  <a:lnTo>
                    <a:pt x="2889835" y="427891"/>
                  </a:lnTo>
                  <a:lnTo>
                    <a:pt x="2905933" y="404075"/>
                  </a:lnTo>
                  <a:lnTo>
                    <a:pt x="2911840" y="374903"/>
                  </a:lnTo>
                  <a:lnTo>
                    <a:pt x="2911840" y="74925"/>
                  </a:lnTo>
                  <a:lnTo>
                    <a:pt x="2905933" y="45754"/>
                  </a:lnTo>
                  <a:lnTo>
                    <a:pt x="2889835" y="21938"/>
                  </a:lnTo>
                  <a:lnTo>
                    <a:pt x="2865975" y="5885"/>
                  </a:lnTo>
                  <a:lnTo>
                    <a:pt x="2836783" y="0"/>
                  </a:lnTo>
                  <a:close/>
                </a:path>
              </a:pathLst>
            </a:custGeom>
            <a:solidFill>
              <a:srgbClr val="F07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44" y="3003804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10" h="450214">
                  <a:moveTo>
                    <a:pt x="0" y="74925"/>
                  </a:moveTo>
                  <a:lnTo>
                    <a:pt x="5893" y="45754"/>
                  </a:lnTo>
                  <a:lnTo>
                    <a:pt x="21964" y="21938"/>
                  </a:lnTo>
                  <a:lnTo>
                    <a:pt x="45799" y="5885"/>
                  </a:lnTo>
                  <a:lnTo>
                    <a:pt x="74985" y="0"/>
                  </a:lnTo>
                  <a:lnTo>
                    <a:pt x="2836783" y="0"/>
                  </a:lnTo>
                  <a:lnTo>
                    <a:pt x="2865975" y="5885"/>
                  </a:lnTo>
                  <a:lnTo>
                    <a:pt x="2889835" y="21938"/>
                  </a:lnTo>
                  <a:lnTo>
                    <a:pt x="2905933" y="45754"/>
                  </a:lnTo>
                  <a:lnTo>
                    <a:pt x="2911840" y="74925"/>
                  </a:lnTo>
                  <a:lnTo>
                    <a:pt x="2911840" y="374903"/>
                  </a:lnTo>
                  <a:lnTo>
                    <a:pt x="2905933" y="404075"/>
                  </a:lnTo>
                  <a:lnTo>
                    <a:pt x="2889835" y="427891"/>
                  </a:lnTo>
                  <a:lnTo>
                    <a:pt x="2865975" y="443944"/>
                  </a:lnTo>
                  <a:lnTo>
                    <a:pt x="2836783" y="449829"/>
                  </a:lnTo>
                  <a:lnTo>
                    <a:pt x="74985" y="449829"/>
                  </a:lnTo>
                  <a:lnTo>
                    <a:pt x="45799" y="443944"/>
                  </a:lnTo>
                  <a:lnTo>
                    <a:pt x="21964" y="427891"/>
                  </a:lnTo>
                  <a:lnTo>
                    <a:pt x="5893" y="404075"/>
                  </a:lnTo>
                  <a:lnTo>
                    <a:pt x="0" y="374903"/>
                  </a:lnTo>
                  <a:lnTo>
                    <a:pt x="0" y="74925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44" y="3580257"/>
              <a:ext cx="2912110" cy="450215"/>
            </a:xfrm>
            <a:custGeom>
              <a:avLst/>
              <a:gdLst/>
              <a:ahLst/>
              <a:cxnLst/>
              <a:rect l="l" t="t" r="r" b="b"/>
              <a:pathLst>
                <a:path w="2912110" h="450214">
                  <a:moveTo>
                    <a:pt x="2836783" y="0"/>
                  </a:moveTo>
                  <a:lnTo>
                    <a:pt x="74985" y="0"/>
                  </a:lnTo>
                  <a:lnTo>
                    <a:pt x="45799" y="5885"/>
                  </a:lnTo>
                  <a:lnTo>
                    <a:pt x="21964" y="21938"/>
                  </a:lnTo>
                  <a:lnTo>
                    <a:pt x="5893" y="45754"/>
                  </a:lnTo>
                  <a:lnTo>
                    <a:pt x="0" y="74925"/>
                  </a:lnTo>
                  <a:lnTo>
                    <a:pt x="0" y="374891"/>
                  </a:lnTo>
                  <a:lnTo>
                    <a:pt x="5893" y="404080"/>
                  </a:lnTo>
                  <a:lnTo>
                    <a:pt x="21964" y="427920"/>
                  </a:lnTo>
                  <a:lnTo>
                    <a:pt x="45799" y="443995"/>
                  </a:lnTo>
                  <a:lnTo>
                    <a:pt x="74985" y="449890"/>
                  </a:lnTo>
                  <a:lnTo>
                    <a:pt x="2836783" y="449890"/>
                  </a:lnTo>
                  <a:lnTo>
                    <a:pt x="2865975" y="443995"/>
                  </a:lnTo>
                  <a:lnTo>
                    <a:pt x="2889835" y="427920"/>
                  </a:lnTo>
                  <a:lnTo>
                    <a:pt x="2905933" y="404080"/>
                  </a:lnTo>
                  <a:lnTo>
                    <a:pt x="2911840" y="374891"/>
                  </a:lnTo>
                  <a:lnTo>
                    <a:pt x="2911840" y="74925"/>
                  </a:lnTo>
                  <a:lnTo>
                    <a:pt x="2905933" y="45754"/>
                  </a:lnTo>
                  <a:lnTo>
                    <a:pt x="2889835" y="21938"/>
                  </a:lnTo>
                  <a:lnTo>
                    <a:pt x="2865975" y="5885"/>
                  </a:lnTo>
                  <a:lnTo>
                    <a:pt x="283678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34336" y="487993"/>
            <a:ext cx="203962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650" spc="-25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Exclusive</a:t>
            </a:r>
            <a:r>
              <a:rPr dirty="0" u="heavy" sz="1650" spc="8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50" spc="-35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Clustering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98903" y="1117664"/>
            <a:ext cx="4063365" cy="71247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231775" indent="-219710">
              <a:lnSpc>
                <a:spcPct val="100000"/>
              </a:lnSpc>
              <a:spcBef>
                <a:spcPts val="1005"/>
              </a:spcBef>
              <a:buFont typeface="Wingdings"/>
              <a:buChar char=""/>
              <a:tabLst>
                <a:tab pos="231775" algn="l"/>
                <a:tab pos="232410" algn="l"/>
              </a:tabLst>
            </a:pP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Each</a:t>
            </a:r>
            <a:r>
              <a:rPr dirty="0" sz="15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dirty="0" sz="1500" spc="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dirty="0" sz="1500" spc="6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5">
                <a:solidFill>
                  <a:srgbClr val="595959"/>
                </a:solidFill>
                <a:latin typeface="Arial MT"/>
                <a:cs typeface="Arial MT"/>
              </a:rPr>
              <a:t>can</a:t>
            </a:r>
            <a:r>
              <a:rPr dirty="0" sz="15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35">
                <a:solidFill>
                  <a:srgbClr val="595959"/>
                </a:solidFill>
                <a:latin typeface="Arial MT"/>
                <a:cs typeface="Arial MT"/>
              </a:rPr>
              <a:t>only</a:t>
            </a:r>
            <a:r>
              <a:rPr dirty="0" sz="1500" spc="18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595959"/>
                </a:solidFill>
                <a:latin typeface="Arial MT"/>
                <a:cs typeface="Arial MT"/>
              </a:rPr>
              <a:t>exist</a:t>
            </a:r>
            <a:r>
              <a:rPr dirty="0" sz="1500" spc="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500" spc="9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35">
                <a:solidFill>
                  <a:srgbClr val="595959"/>
                </a:solidFill>
                <a:latin typeface="Arial MT"/>
                <a:cs typeface="Arial MT"/>
              </a:rPr>
              <a:t>one</a:t>
            </a:r>
            <a:r>
              <a:rPr dirty="0" sz="1500" spc="10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endParaRPr sz="1500">
              <a:latin typeface="Arial MT"/>
              <a:cs typeface="Arial MT"/>
            </a:endParaRPr>
          </a:p>
          <a:p>
            <a:pPr marL="231775" indent="-219710">
              <a:lnSpc>
                <a:spcPct val="100000"/>
              </a:lnSpc>
              <a:spcBef>
                <a:spcPts val="905"/>
              </a:spcBef>
              <a:buFont typeface="Wingdings"/>
              <a:buChar char=""/>
              <a:tabLst>
                <a:tab pos="231775" algn="l"/>
                <a:tab pos="232410" algn="l"/>
              </a:tabLst>
            </a:pP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5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30">
                <a:solidFill>
                  <a:srgbClr val="595959"/>
                </a:solidFill>
                <a:latin typeface="Arial MT"/>
                <a:cs typeface="Arial MT"/>
              </a:rPr>
              <a:t>Example:</a:t>
            </a:r>
            <a:r>
              <a:rPr dirty="0" sz="1500" spc="204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5">
                <a:solidFill>
                  <a:srgbClr val="595959"/>
                </a:solidFill>
                <a:latin typeface="Arial MT"/>
                <a:cs typeface="Arial MT"/>
              </a:rPr>
              <a:t>K-Means</a:t>
            </a:r>
            <a:r>
              <a:rPr dirty="0" sz="1500" spc="10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595959"/>
                </a:solidFill>
                <a:latin typeface="Arial MT"/>
                <a:cs typeface="Arial MT"/>
              </a:rPr>
              <a:t>Clustering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28338" y="3011933"/>
            <a:ext cx="2895600" cy="13348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93361" y="3074985"/>
            <a:ext cx="2553335" cy="878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Exclusive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Overlapping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144" y="4156648"/>
            <a:ext cx="2912110" cy="450215"/>
          </a:xfrm>
          <a:custGeom>
            <a:avLst/>
            <a:gdLst/>
            <a:ahLst/>
            <a:cxnLst/>
            <a:rect l="l" t="t" r="r" b="b"/>
            <a:pathLst>
              <a:path w="2912110" h="450214">
                <a:moveTo>
                  <a:pt x="2836783" y="0"/>
                </a:moveTo>
                <a:lnTo>
                  <a:pt x="74985" y="0"/>
                </a:lnTo>
                <a:lnTo>
                  <a:pt x="45799" y="5893"/>
                </a:lnTo>
                <a:lnTo>
                  <a:pt x="21964" y="21964"/>
                </a:lnTo>
                <a:lnTo>
                  <a:pt x="5893" y="45800"/>
                </a:lnTo>
                <a:lnTo>
                  <a:pt x="0" y="74986"/>
                </a:lnTo>
                <a:lnTo>
                  <a:pt x="0" y="374952"/>
                </a:lnTo>
                <a:lnTo>
                  <a:pt x="5893" y="404141"/>
                </a:lnTo>
                <a:lnTo>
                  <a:pt x="21964" y="427981"/>
                </a:lnTo>
                <a:lnTo>
                  <a:pt x="45799" y="444056"/>
                </a:lnTo>
                <a:lnTo>
                  <a:pt x="74985" y="449951"/>
                </a:lnTo>
                <a:lnTo>
                  <a:pt x="2836783" y="449951"/>
                </a:lnTo>
                <a:lnTo>
                  <a:pt x="2865975" y="444056"/>
                </a:lnTo>
                <a:lnTo>
                  <a:pt x="2889835" y="427981"/>
                </a:lnTo>
                <a:lnTo>
                  <a:pt x="2905933" y="404141"/>
                </a:lnTo>
                <a:lnTo>
                  <a:pt x="2911840" y="374952"/>
                </a:lnTo>
                <a:lnTo>
                  <a:pt x="2911840" y="74986"/>
                </a:lnTo>
                <a:lnTo>
                  <a:pt x="2905933" y="45800"/>
                </a:lnTo>
                <a:lnTo>
                  <a:pt x="2889835" y="21964"/>
                </a:lnTo>
                <a:lnTo>
                  <a:pt x="2865975" y="5893"/>
                </a:lnTo>
                <a:lnTo>
                  <a:pt x="283678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524"/>
            <a:ext cx="9143999" cy="514197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02886" y="4251732"/>
            <a:ext cx="25247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dirty="0" sz="1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2023-01-08T14:29:21Z</dcterms:created>
  <dcterms:modified xsi:type="dcterms:W3CDTF">2023-01-08T14:29:21Z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2023-01-08T00:00:00Z</vt:filetime>
  </property>
</Properties>
</file>